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handoutMasterIdLst>
    <p:handoutMasterId r:id="rId54"/>
  </p:handoutMasterIdLst>
  <p:sldIdLst>
    <p:sldId id="303" r:id="rId2"/>
    <p:sldId id="362" r:id="rId3"/>
    <p:sldId id="355" r:id="rId4"/>
    <p:sldId id="377" r:id="rId5"/>
    <p:sldId id="378" r:id="rId6"/>
    <p:sldId id="389" r:id="rId7"/>
    <p:sldId id="390" r:id="rId8"/>
    <p:sldId id="336" r:id="rId9"/>
    <p:sldId id="439" r:id="rId10"/>
    <p:sldId id="410" r:id="rId11"/>
    <p:sldId id="411" r:id="rId12"/>
    <p:sldId id="412" r:id="rId13"/>
    <p:sldId id="421" r:id="rId14"/>
    <p:sldId id="454" r:id="rId15"/>
    <p:sldId id="455" r:id="rId16"/>
    <p:sldId id="456" r:id="rId17"/>
    <p:sldId id="414" r:id="rId18"/>
    <p:sldId id="440" r:id="rId19"/>
    <p:sldId id="415" r:id="rId20"/>
    <p:sldId id="423" r:id="rId21"/>
    <p:sldId id="422" r:id="rId22"/>
    <p:sldId id="425" r:id="rId23"/>
    <p:sldId id="424" r:id="rId24"/>
    <p:sldId id="417" r:id="rId25"/>
    <p:sldId id="427" r:id="rId26"/>
    <p:sldId id="430" r:id="rId27"/>
    <p:sldId id="431" r:id="rId28"/>
    <p:sldId id="428" r:id="rId29"/>
    <p:sldId id="426" r:id="rId30"/>
    <p:sldId id="419" r:id="rId31"/>
    <p:sldId id="438" r:id="rId32"/>
    <p:sldId id="420" r:id="rId33"/>
    <p:sldId id="442" r:id="rId34"/>
    <p:sldId id="457" r:id="rId35"/>
    <p:sldId id="433" r:id="rId36"/>
    <p:sldId id="458" r:id="rId37"/>
    <p:sldId id="268" r:id="rId38"/>
    <p:sldId id="269" r:id="rId39"/>
    <p:sldId id="443" r:id="rId40"/>
    <p:sldId id="435" r:id="rId41"/>
    <p:sldId id="460" r:id="rId42"/>
    <p:sldId id="473" r:id="rId43"/>
    <p:sldId id="478" r:id="rId44"/>
    <p:sldId id="474" r:id="rId45"/>
    <p:sldId id="476" r:id="rId46"/>
    <p:sldId id="477" r:id="rId47"/>
    <p:sldId id="444" r:id="rId48"/>
    <p:sldId id="436" r:id="rId49"/>
    <p:sldId id="445" r:id="rId50"/>
    <p:sldId id="447" r:id="rId51"/>
    <p:sldId id="44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69"/>
    <p:restoredTop sz="82889"/>
  </p:normalViewPr>
  <p:slideViewPr>
    <p:cSldViewPr snapToGrid="0" snapToObjects="1">
      <p:cViewPr varScale="1">
        <p:scale>
          <a:sx n="94" d="100"/>
          <a:sy n="94" d="100"/>
        </p:scale>
        <p:origin x="216" y="480"/>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 but working entirely at the command line isn’t intuitive or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R users choose to leverage an integrated development environment (IDE) for their work.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a:t>
            </a:r>
            <a:r>
              <a:rPr lang="en-US" baseline="0" dirty="0" err="1"/>
              <a:t>Rstudio</a:t>
            </a:r>
            <a:r>
              <a:rPr lang="en-US" baseline="0" dirty="0"/>
              <a:t>.  This is the IDE we will be using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Rstudio</a:t>
            </a:r>
            <a:r>
              <a:rPr lang="en-US" baseline="0" dirty="0"/>
              <a:t> provides layers many features onto the basic R command line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requested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instance.</a:t>
            </a:r>
          </a:p>
          <a:p>
            <a:endParaRPr lang="en-US" dirty="0"/>
          </a:p>
          <a:p>
            <a:r>
              <a:rPr lang="en-US" dirty="0"/>
              <a:t>The following slides show the clicks to copy the workspace.</a:t>
            </a:r>
          </a:p>
          <a:p>
            <a:endParaRPr lang="en-US" dirty="0"/>
          </a:p>
          <a:p>
            <a:r>
              <a:rPr lang="en-US" dirty="0"/>
              <a:t>Raise your hand if you need help.</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-exponents and roots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and division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learn about a function.</a:t>
            </a:r>
          </a:p>
          <a:p>
            <a:endParaRPr lang="en-US" dirty="0"/>
          </a:p>
          <a:p>
            <a:r>
              <a:rPr lang="en-US" dirty="0"/>
              <a:t>Use the help feature to read about the </a:t>
            </a:r>
            <a:r>
              <a:rPr lang="en-US" dirty="0" err="1"/>
              <a:t>seq</a:t>
            </a:r>
            <a:r>
              <a:rPr lang="en-US" dirty="0"/>
              <a:t>() function.</a:t>
            </a:r>
          </a:p>
          <a:p>
            <a:endParaRPr lang="en-US" dirty="0"/>
          </a:p>
          <a:p>
            <a:r>
              <a:rPr lang="en-US" dirty="0"/>
              <a:t>What does the </a:t>
            </a:r>
            <a:r>
              <a:rPr lang="en-US" dirty="0" err="1"/>
              <a:t>seq</a:t>
            </a:r>
            <a:r>
              <a:rPr lang="en-US" dirty="0"/>
              <a:t>() function do?</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682332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aseline="0" dirty="0" err="1"/>
              <a:t>seq</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569769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a tidy philosophy with your data </a:t>
            </a:r>
          </a:p>
          <a:p>
            <a:endParaRPr lang="en-US" dirty="0"/>
          </a:p>
          <a:p>
            <a:r>
              <a:rPr lang="en-US" dirty="0"/>
              <a:t>Basic tidy tenets include:  organizing your data in a consistent and standardized way, writing your code in consistent concise language that mimics the English language, and breaking down your analysis into atomic steps.</a:t>
            </a:r>
          </a:p>
          <a:p>
            <a:endParaRPr lang="en-US" dirty="0"/>
          </a:p>
          <a:p>
            <a:r>
              <a:rPr lang="en-US" dirty="0"/>
              <a:t>Here is a figure from the book R for Data Science by Hadley Wickham and Garrett </a:t>
            </a:r>
            <a:r>
              <a:rPr lang="en-US" dirty="0" err="1"/>
              <a:t>Grolemund</a:t>
            </a:r>
            <a:r>
              <a:rPr lang="en-US" dirty="0"/>
              <a:t>.  This is an exceptional resource for learning R and data science.  It outlines the basic loop of data science:  importing data, preparing data for analysis, exploring data, and communicating results.  This is the format for analysis we will be using today.</a:t>
            </a:r>
          </a:p>
          <a:p>
            <a:endParaRPr lang="en-US" dirty="0"/>
          </a:p>
          <a:p>
            <a:r>
              <a:rPr lang="en-US" dirty="0"/>
              <a:t>We’ll talk more about this process and tips for being tidy throughout today’s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41756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function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It is pre-installed for you in RStudio Cloud.  However, if you are using a desktop install of RStudio (now or in the future) you will need to install this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1e91fc5f9_1_2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1e91fc5f9_1_2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604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install a package.</a:t>
            </a:r>
          </a:p>
          <a:p>
            <a:endParaRPr lang="en-US" dirty="0"/>
          </a:p>
          <a:p>
            <a:r>
              <a:rPr lang="en-US" dirty="0"/>
              <a:t>Let’s install a package called “janitor” which we will make use of later in the course.</a:t>
            </a:r>
          </a:p>
          <a:p>
            <a:endParaRPr lang="en-US" dirty="0"/>
          </a:p>
          <a:p>
            <a:r>
              <a:rPr lang="en-US" dirty="0"/>
              <a:t>After installation, load the package into your environment with the </a:t>
            </a:r>
            <a:r>
              <a:rPr lang="en-US" b="1" dirty="0"/>
              <a:t>library()</a:t>
            </a:r>
            <a:r>
              <a:rPr lang="en-US" dirty="0"/>
              <a:t> function.</a:t>
            </a:r>
          </a:p>
          <a:p>
            <a:endParaRPr lang="en-US" dirty="0"/>
          </a:p>
          <a:p>
            <a:r>
              <a:rPr lang="en-US" dirty="0"/>
              <a:t>If you have some time after installing the package you can read about it’s function using the help command </a:t>
            </a:r>
            <a:r>
              <a:rPr lang="en-US" b="1" dirty="0"/>
              <a:t>??</a:t>
            </a:r>
            <a:r>
              <a:rPr lang="en-US" b="0" dirty="0"/>
              <a:t>.</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16917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Covered the basics of working with a R Markdown document</a:t>
            </a:r>
          </a:p>
          <a:p>
            <a:pPr marL="0" indent="0">
              <a:buFont typeface="Wingdings" pitchFamily="2" charset="2"/>
              <a:buNone/>
            </a:pPr>
            <a:r>
              <a:rPr lang="en-US" dirty="0"/>
              <a:t>Now let’s get into the first step of our analysis pipeline: importing data</a:t>
            </a:r>
          </a:p>
          <a:p>
            <a:pPr marL="0" indent="0">
              <a:buFont typeface="Wingdings" pitchFamily="2" charset="2"/>
              <a:buNone/>
            </a:pPr>
            <a:r>
              <a:rPr lang="en-US" dirty="0"/>
              <a:t>Before we launch into file import though, we have to briefly think about the file system to be able to point R to the right place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78685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  We will get to importing data in the next hour.  For now let’s work with an object that we have prepopulated in the cloud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you are interacting with files in R your point of reference is important</a:t>
            </a:r>
          </a:p>
          <a:p>
            <a:r>
              <a:rPr lang="en-US" dirty="0"/>
              <a:t>You can navigate your files in a similar way to your operating system with </a:t>
            </a:r>
            <a:r>
              <a:rPr lang="en-US" dirty="0" err="1"/>
              <a:t>Rstudio</a:t>
            </a:r>
            <a:endParaRPr lang="en-US" dirty="0"/>
          </a:p>
          <a:p>
            <a:r>
              <a:rPr lang="en-US" dirty="0"/>
              <a:t>Here I am showing the folder for the course materials on my OS X operating system</a:t>
            </a:r>
          </a:p>
          <a:p>
            <a:r>
              <a:rPr lang="en-US" dirty="0"/>
              <a:t>I am currently in the api_r2019 folder which we can call my working directory since I can work on files at this level</a:t>
            </a:r>
          </a:p>
        </p:txBody>
      </p:sp>
      <p:sp>
        <p:nvSpPr>
          <p:cNvPr id="4" name="Slide Number Placeholder 3"/>
          <p:cNvSpPr>
            <a:spLocks noGrp="1"/>
          </p:cNvSpPr>
          <p:nvPr>
            <p:ph type="sldNum" sz="quarter" idx="5"/>
          </p:nvPr>
        </p:nvSpPr>
        <p:spPr/>
        <p:txBody>
          <a:bodyPr/>
          <a:lstStyle/>
          <a:p>
            <a:fld id="{1FCC21F6-288D-5A4B-ACA3-285287681776}" type="slidenum">
              <a:rPr lang="en-US" smtClean="0"/>
              <a:t>36</a:t>
            </a:fld>
            <a:endParaRPr lang="en-US"/>
          </a:p>
        </p:txBody>
      </p:sp>
    </p:spTree>
    <p:extLst>
      <p:ext uri="{BB962C8B-B14F-4D97-AF65-F5344CB8AC3E}">
        <p14:creationId xmlns:p14="http://schemas.microsoft.com/office/powerpoint/2010/main" val="522974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right side of your </a:t>
            </a:r>
            <a:r>
              <a:rPr lang="en-US" dirty="0" err="1"/>
              <a:t>Rstudio</a:t>
            </a:r>
            <a:r>
              <a:rPr lang="en-US" dirty="0"/>
              <a:t> window you should see a “Files” tab</a:t>
            </a:r>
          </a:p>
          <a:p>
            <a:r>
              <a:rPr lang="en-US" dirty="0"/>
              <a:t>This allows you to move through your OS directory structure</a:t>
            </a:r>
          </a:p>
          <a:p>
            <a:r>
              <a:rPr lang="en-US" dirty="0"/>
              <a:t>Because you are using </a:t>
            </a:r>
            <a:r>
              <a:rPr lang="en-US" dirty="0" err="1"/>
              <a:t>Rstudio</a:t>
            </a:r>
            <a:r>
              <a:rPr lang="en-US" dirty="0"/>
              <a:t> Cloud you see a simple structure based on this specific project, but when open on your computer you can navigate through your own files</a:t>
            </a:r>
          </a:p>
          <a:p>
            <a:endParaRPr lang="en-US" dirty="0"/>
          </a:p>
          <a:p>
            <a:r>
              <a:rPr lang="en-US" dirty="0"/>
              <a:t>Note: can set up your working directory in code, but unlikely to work for anyone else</a:t>
            </a:r>
          </a:p>
          <a:p>
            <a:r>
              <a:rPr lang="en-US" dirty="0"/>
              <a:t>Now that we’ve thought about where to get your files, lets talk about importing them</a:t>
            </a:r>
          </a:p>
        </p:txBody>
      </p:sp>
      <p:sp>
        <p:nvSpPr>
          <p:cNvPr id="4" name="Slide Number Placeholder 3"/>
          <p:cNvSpPr>
            <a:spLocks noGrp="1"/>
          </p:cNvSpPr>
          <p:nvPr>
            <p:ph type="sldNum" sz="quarter" idx="5"/>
          </p:nvPr>
        </p:nvSpPr>
        <p:spPr/>
        <p:txBody>
          <a:bodyPr/>
          <a:lstStyle/>
          <a:p>
            <a:fld id="{1FCC21F6-288D-5A4B-ACA3-285287681776}" type="slidenum">
              <a:rPr lang="en-US" smtClean="0"/>
              <a:t>37</a:t>
            </a:fld>
            <a:endParaRPr lang="en-US"/>
          </a:p>
        </p:txBody>
      </p:sp>
    </p:spTree>
    <p:extLst>
      <p:ext uri="{BB962C8B-B14F-4D97-AF65-F5344CB8AC3E}">
        <p14:creationId xmlns:p14="http://schemas.microsoft.com/office/powerpoint/2010/main" val="3238328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 non-Excel format is a csv or comma separated value file</a:t>
            </a:r>
          </a:p>
          <a:p>
            <a:r>
              <a:rPr lang="en-US" dirty="0"/>
              <a:t>Functions that start with read_ from the </a:t>
            </a:r>
            <a:r>
              <a:rPr lang="en-US" dirty="0" err="1"/>
              <a:t>readr</a:t>
            </a:r>
            <a:r>
              <a:rPr lang="en-US" dirty="0"/>
              <a:t> package are built to handle these common formats</a:t>
            </a:r>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38</a:t>
            </a:fld>
            <a:endParaRPr lang="en-US"/>
          </a:p>
        </p:txBody>
      </p:sp>
    </p:spTree>
    <p:extLst>
      <p:ext uri="{BB962C8B-B14F-4D97-AF65-F5344CB8AC3E}">
        <p14:creationId xmlns:p14="http://schemas.microsoft.com/office/powerpoint/2010/main" val="462061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a:t>
            </a:r>
            <a:r>
              <a:rPr lang="en-US" dirty="0" err="1"/>
              <a:t>dataframe</a:t>
            </a:r>
            <a:r>
              <a:rPr lang="en-US" dirty="0"/>
              <a:t> that we have preloaded into the environment.</a:t>
            </a:r>
          </a:p>
          <a:p>
            <a:endParaRPr lang="en-US" dirty="0"/>
          </a:p>
          <a:p>
            <a:r>
              <a:rPr lang="en-US" dirty="0"/>
              <a:t>In our environment tab you will find an object called </a:t>
            </a:r>
            <a:r>
              <a:rPr lang="en-US" b="1" dirty="0" err="1"/>
              <a:t>test_catalog</a:t>
            </a:r>
            <a:r>
              <a:rPr lang="en-US" dirty="0"/>
              <a:t>.  This object is derived from a larger data set we will be using for the remainder of the course.</a:t>
            </a:r>
          </a:p>
          <a:p>
            <a:endParaRPr lang="en-US" dirty="0"/>
          </a:p>
          <a:p>
            <a:r>
              <a:rPr lang="en-US" dirty="0"/>
              <a:t>We can single click this object to visualize its contents.</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2 attributes and 559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variables are a description (test name) and </a:t>
            </a:r>
            <a:r>
              <a:rPr lang="en-US" baseline="0" dirty="0" err="1"/>
              <a:t>proc_code</a:t>
            </a:r>
            <a:r>
              <a:rPr lang="en-US" baseline="0" dirty="0"/>
              <a:t> (test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ahead and practice pulling this data in and taking a quick look at it</a:t>
            </a:r>
          </a:p>
          <a:p>
            <a:r>
              <a:rPr lang="en-US" dirty="0"/>
              <a:t>Now that we are working within the Markdown document you can work on the exercise within a code chunk there</a:t>
            </a:r>
          </a:p>
          <a:p>
            <a:r>
              <a:rPr lang="en-US" dirty="0"/>
              <a:t>Plus you can write any notes you need</a:t>
            </a:r>
          </a:p>
        </p:txBody>
      </p:sp>
      <p:sp>
        <p:nvSpPr>
          <p:cNvPr id="4" name="Slide Number Placeholder 3"/>
          <p:cNvSpPr>
            <a:spLocks noGrp="1"/>
          </p:cNvSpPr>
          <p:nvPr>
            <p:ph type="sldNum" sz="quarter" idx="5"/>
          </p:nvPr>
        </p:nvSpPr>
        <p:spPr/>
        <p:txBody>
          <a:bodyPr/>
          <a:lstStyle/>
          <a:p>
            <a:fld id="{1FCC21F6-288D-5A4B-ACA3-285287681776}" type="slidenum">
              <a:rPr lang="en-US" smtClean="0"/>
              <a:t>41</a:t>
            </a:fld>
            <a:endParaRPr lang="en-US"/>
          </a:p>
        </p:txBody>
      </p:sp>
    </p:spTree>
    <p:extLst>
      <p:ext uri="{BB962C8B-B14F-4D97-AF65-F5344CB8AC3E}">
        <p14:creationId xmlns:p14="http://schemas.microsoft.com/office/powerpoint/2010/main" val="460171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briefly introduced summary in the first lesson and I am re-orienting you to it here</a:t>
            </a:r>
          </a:p>
          <a:p>
            <a:r>
              <a:rPr lang="en-US" dirty="0"/>
              <a:t>Nice way to quickly visualize summary statistics</a:t>
            </a:r>
          </a:p>
          <a:p>
            <a:r>
              <a:rPr lang="en-US" dirty="0"/>
              <a:t>Limited for fields that are characters, but if a field is a categorical variable, or what we would call a factor in R, summary will show some information about counts</a:t>
            </a:r>
          </a:p>
          <a:p>
            <a:r>
              <a:rPr lang="en-US" dirty="0"/>
              <a:t>You probably want to make the decision to convert something to a factor, though</a:t>
            </a:r>
          </a:p>
          <a:p>
            <a:endParaRPr lang="en-US" dirty="0"/>
          </a:p>
          <a:p>
            <a:r>
              <a:rPr lang="en-US" dirty="0"/>
              <a:t>One thing I’d like to point out about the summaries here for our numerical and datetime data: these counts of “NA”s</a:t>
            </a:r>
          </a:p>
          <a:p>
            <a:r>
              <a:rPr lang="en-US" dirty="0"/>
              <a:t>What are those?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680114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94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expect that R would recognize dates and times as distinctive data types but it appears here that R is storing these data as characters</a:t>
            </a:r>
          </a:p>
          <a:p>
            <a:r>
              <a:rPr lang="en-US" dirty="0"/>
              <a:t>Let’s drill down in a little more detail by viewing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9957827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782821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ahead and practice pulling this data in and taking a quick look at it</a:t>
            </a:r>
          </a:p>
          <a:p>
            <a:r>
              <a:rPr lang="en-US" dirty="0"/>
              <a:t>Now that we are working within the Markdown document you can work on the exercise within a code chunk there</a:t>
            </a:r>
          </a:p>
          <a:p>
            <a:r>
              <a:rPr lang="en-US" dirty="0"/>
              <a:t>Plus you can write any notes you need</a:t>
            </a:r>
          </a:p>
        </p:txBody>
      </p:sp>
      <p:sp>
        <p:nvSpPr>
          <p:cNvPr id="4" name="Slide Number Placeholder 3"/>
          <p:cNvSpPr>
            <a:spLocks noGrp="1"/>
          </p:cNvSpPr>
          <p:nvPr>
            <p:ph type="sldNum" sz="quarter" idx="5"/>
          </p:nvPr>
        </p:nvSpPr>
        <p:spPr/>
        <p:txBody>
          <a:bodyPr/>
          <a:lstStyle/>
          <a:p>
            <a:fld id="{1FCC21F6-288D-5A4B-ACA3-285287681776}" type="slidenum">
              <a:rPr lang="en-US" smtClean="0"/>
              <a:t>46</a:t>
            </a:fld>
            <a:endParaRPr lang="en-US"/>
          </a:p>
        </p:txBody>
      </p:sp>
    </p:spTree>
    <p:extLst>
      <p:ext uri="{BB962C8B-B14F-4D97-AF65-F5344CB8AC3E}">
        <p14:creationId xmlns:p14="http://schemas.microsoft.com/office/powerpoint/2010/main" val="2359330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also functions which allow us to quickly explore a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we provide an object name as an argument to the </a:t>
            </a:r>
            <a:r>
              <a:rPr lang="en-US" b="1" baseline="0" dirty="0"/>
              <a:t>summary() </a:t>
            </a:r>
            <a:r>
              <a:rPr lang="en-US" baseline="0" dirty="0"/>
              <a:t>function, we can quickly learn about the attributes in our data set, the number of observations, and they data type of the attribute (more to come on data types later in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3816455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your data sets grow in size and complexity, the environment tab becomes unwieldly for interacting with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speed and efficiency, you can render a quick looks at your </a:t>
            </a:r>
            <a:r>
              <a:rPr lang="en-US" baseline="0" dirty="0" err="1"/>
              <a:t>dataframe</a:t>
            </a:r>
            <a:r>
              <a:rPr lang="en-US" baseline="0" dirty="0"/>
              <a:t> using the </a:t>
            </a:r>
            <a:r>
              <a:rPr lang="en-US" b="1" baseline="0" dirty="0"/>
              <a:t>head()</a:t>
            </a:r>
            <a:r>
              <a:rPr lang="en-US" baseline="0" dirty="0"/>
              <a:t> function.  The arguments for this function are the name of the object, and the number of rows you want to view, in this example we asked for the top 5 rows of the data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relatively straightforward analysis, but even this is unwieldly to develop at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easy to get confused about which objects you have created and what their contents are when developing at the command line.  It’s also easy to accidentally overwrite the contents of an object without realizing it, further muddying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Within a couple hours of learning to program in R, you may start to get frustrated with the command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604668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Luckily there is a better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this is what we will explore in the second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let’s take a couple minutes to stretch.  You’ve earned it!</a:t>
            </a:r>
          </a:p>
        </p:txBody>
      </p:sp>
      <p:sp>
        <p:nvSpPr>
          <p:cNvPr id="4" name="Slide Number Placeholder 3"/>
          <p:cNvSpPr>
            <a:spLocks noGrp="1"/>
          </p:cNvSpPr>
          <p:nvPr>
            <p:ph type="sldNum" sz="quarter" idx="10"/>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319270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1e91fc5f9_1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1e91fc5f9_1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36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hour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access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19196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33393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93602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bit.ly/lm-core"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tiff"/><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notesSlide" Target="../notesSlides/notesSlide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6"/>
            <a:ext cx="7772400" cy="1766127"/>
          </a:xfrm>
        </p:spPr>
        <p:txBody>
          <a:bodyPr>
            <a:normAutofit/>
          </a:bodyPr>
          <a:lstStyle/>
          <a:p>
            <a:r>
              <a:rPr lang="en-US" b="1" dirty="0"/>
              <a:t>Laboratory Medicine Core Data Analysis</a:t>
            </a:r>
            <a:endParaRPr lang="en-US" dirty="0"/>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Lesson 1</a:t>
            </a:r>
          </a:p>
          <a:p>
            <a:r>
              <a:rPr lang="en-US" sz="2800" b="1" dirty="0"/>
              <a:t>Intro to R and R Studio</a:t>
            </a:r>
            <a:endParaRPr lang="en-US" sz="2000" b="1"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Tree>
    <p:extLst>
      <p:ext uri="{BB962C8B-B14F-4D97-AF65-F5344CB8AC3E}">
        <p14:creationId xmlns:p14="http://schemas.microsoft.com/office/powerpoint/2010/main" val="146295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Tree>
    <p:extLst>
      <p:ext uri="{BB962C8B-B14F-4D97-AF65-F5344CB8AC3E}">
        <p14:creationId xmlns:p14="http://schemas.microsoft.com/office/powerpoint/2010/main" val="3082633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5431162"/>
            <a:ext cx="11165413" cy="1323439"/>
          </a:xfrm>
          <a:prstGeom prst="rect">
            <a:avLst/>
          </a:prstGeom>
          <a:noFill/>
        </p:spPr>
        <p:txBody>
          <a:bodyPr wrap="square" rtlCol="0">
            <a:spAutoFit/>
          </a:bodyPr>
          <a:lstStyle/>
          <a:p>
            <a:r>
              <a:rPr lang="en-US" sz="4000" b="1" dirty="0"/>
              <a:t>Note: Use </a:t>
            </a:r>
            <a:r>
              <a:rPr lang="en-US" sz="4000" b="1" dirty="0" err="1"/>
              <a:t>Rstudio</a:t>
            </a:r>
            <a:r>
              <a:rPr lang="en-US" sz="4000" b="1" dirty="0"/>
              <a:t> Cloud only for this course. Do not upload protected health information to the cloud!</a:t>
            </a:r>
          </a:p>
        </p:txBody>
      </p:sp>
    </p:spTree>
    <p:extLst>
      <p:ext uri="{BB962C8B-B14F-4D97-AF65-F5344CB8AC3E}">
        <p14:creationId xmlns:p14="http://schemas.microsoft.com/office/powerpoint/2010/main" val="359760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dirty="0">
                <a:hlinkClick r:id="rId3"/>
              </a:rPr>
              <a:t>http://bit.ly/lm-core</a:t>
            </a:r>
            <a:endParaRPr lang="en-US"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23BBE-E016-4D78-93B2-1BCE4FAF7821}"/>
              </a:ext>
            </a:extLst>
          </p:cNvPr>
          <p:cNvPicPr>
            <a:picLocks noChangeAspect="1"/>
          </p:cNvPicPr>
          <p:nvPr/>
        </p:nvPicPr>
        <p:blipFill>
          <a:blip r:embed="rId3"/>
          <a:stretch>
            <a:fillRect/>
          </a:stretch>
        </p:blipFill>
        <p:spPr>
          <a:xfrm>
            <a:off x="0" y="597454"/>
            <a:ext cx="12192000" cy="5663091"/>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flipV="1">
            <a:off x="7513983" y="42937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740F6-3E18-4E4A-B287-CBB6475FEF61}"/>
              </a:ext>
            </a:extLst>
          </p:cNvPr>
          <p:cNvPicPr>
            <a:picLocks noChangeAspect="1"/>
          </p:cNvPicPr>
          <p:nvPr/>
        </p:nvPicPr>
        <p:blipFill>
          <a:blip r:embed="rId2"/>
          <a:stretch>
            <a:fillRect/>
          </a:stretch>
        </p:blipFill>
        <p:spPr>
          <a:xfrm>
            <a:off x="0" y="576508"/>
            <a:ext cx="12192000" cy="5704984"/>
          </a:xfrm>
          <a:prstGeom prst="rect">
            <a:avLst/>
          </a:prstGeom>
        </p:spPr>
      </p:pic>
      <p:cxnSp>
        <p:nvCxnSpPr>
          <p:cNvPr id="3" name="Straight Arrow Connector 2">
            <a:extLst>
              <a:ext uri="{FF2B5EF4-FFF2-40B4-BE49-F238E27FC236}">
                <a16:creationId xmlns:a16="http://schemas.microsoft.com/office/drawing/2014/main" id="{45519B9B-346C-4CB3-8337-85A8E67ED1CD}"/>
              </a:ext>
            </a:extLst>
          </p:cNvPr>
          <p:cNvCxnSpPr>
            <a:cxnSpLocks/>
          </p:cNvCxnSpPr>
          <p:nvPr/>
        </p:nvCxnSpPr>
        <p:spPr>
          <a:xfrm flipH="1" flipV="1">
            <a:off x="8772940" y="18553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5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E6589-67B8-4C45-914D-1122A4BBA40D}"/>
              </a:ext>
            </a:extLst>
          </p:cNvPr>
          <p:cNvPicPr>
            <a:picLocks noChangeAspect="1"/>
          </p:cNvPicPr>
          <p:nvPr/>
        </p:nvPicPr>
        <p:blipFill>
          <a:blip r:embed="rId2"/>
          <a:stretch>
            <a:fillRect/>
          </a:stretch>
        </p:blipFill>
        <p:spPr>
          <a:xfrm>
            <a:off x="0" y="603250"/>
            <a:ext cx="12192000" cy="5651500"/>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Tree>
    <p:extLst>
      <p:ext uri="{BB962C8B-B14F-4D97-AF65-F5344CB8AC3E}">
        <p14:creationId xmlns:p14="http://schemas.microsoft.com/office/powerpoint/2010/main" val="4017732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date 12-29-1974</a:t>
            </a:r>
          </a:p>
          <a:p>
            <a:pPr marL="0" indent="0">
              <a:buNone/>
            </a:pPr>
            <a:r>
              <a:rPr lang="en-US" dirty="0"/>
              <a:t>-Take the four digit year</a:t>
            </a:r>
          </a:p>
          <a:p>
            <a:pPr marL="0" indent="0">
              <a:buNone/>
            </a:pPr>
            <a:r>
              <a:rPr lang="en-US" dirty="0"/>
              <a:t>-Subtract the month then multiply by the day</a:t>
            </a:r>
          </a:p>
        </p:txBody>
      </p:sp>
    </p:spTree>
    <p:extLst>
      <p:ext uri="{BB962C8B-B14F-4D97-AF65-F5344CB8AC3E}">
        <p14:creationId xmlns:p14="http://schemas.microsoft.com/office/powerpoint/2010/main" val="2492342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Tree>
    <p:extLst>
      <p:ext uri="{BB962C8B-B14F-4D97-AF65-F5344CB8AC3E}">
        <p14:creationId xmlns:p14="http://schemas.microsoft.com/office/powerpoint/2010/main" val="284036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974756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Launch the help function for </a:t>
            </a:r>
            <a:r>
              <a:rPr lang="en-US" dirty="0" err="1"/>
              <a:t>seq</a:t>
            </a:r>
            <a:r>
              <a:rPr lang="en-US" dirty="0"/>
              <a:t>() using help (?)</a:t>
            </a:r>
          </a:p>
          <a:p>
            <a:pPr marL="0" indent="0">
              <a:buNone/>
            </a:pPr>
            <a:endParaRPr lang="en-US" dirty="0"/>
          </a:p>
          <a:p>
            <a:pPr marL="0" indent="0">
              <a:buNone/>
            </a:pPr>
            <a:r>
              <a:rPr lang="en-US" dirty="0"/>
              <a:t>Read about the </a:t>
            </a:r>
            <a:r>
              <a:rPr lang="en-US" dirty="0" err="1"/>
              <a:t>seq</a:t>
            </a:r>
            <a:r>
              <a:rPr lang="en-US" dirty="0"/>
              <a:t>() function in the output window</a:t>
            </a:r>
          </a:p>
          <a:p>
            <a:pPr marL="0" indent="0">
              <a:buNone/>
            </a:pPr>
            <a:endParaRPr lang="en-US" dirty="0"/>
          </a:p>
          <a:p>
            <a:pPr marL="0" indent="0">
              <a:buNone/>
            </a:pPr>
            <a:r>
              <a:rPr lang="en-US" dirty="0"/>
              <a:t>Can you describe what the </a:t>
            </a:r>
            <a:r>
              <a:rPr lang="en-US" dirty="0" err="1"/>
              <a:t>seq</a:t>
            </a:r>
            <a:r>
              <a:rPr lang="en-US" dirty="0"/>
              <a:t>() function does?</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192228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vessel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us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Tree>
    <p:extLst>
      <p:ext uri="{BB962C8B-B14F-4D97-AF65-F5344CB8AC3E}">
        <p14:creationId xmlns:p14="http://schemas.microsoft.com/office/powerpoint/2010/main" val="460377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#4</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10134653" cy="3724102"/>
          </a:xfrm>
        </p:spPr>
        <p:txBody>
          <a:bodyPr>
            <a:normAutofit fontScale="62500" lnSpcReduction="20000"/>
          </a:bodyPr>
          <a:lstStyle/>
          <a:p>
            <a:pPr marL="0" indent="0">
              <a:buNone/>
            </a:pPr>
            <a:r>
              <a:rPr lang="en-US" dirty="0"/>
              <a:t>Generate a sequence, store it to an object, and ply your object*</a:t>
            </a:r>
          </a:p>
          <a:p>
            <a:pPr marL="0" indent="0">
              <a:buNone/>
            </a:pPr>
            <a:r>
              <a:rPr lang="en-US" dirty="0"/>
              <a:t>-use the </a:t>
            </a:r>
            <a:r>
              <a:rPr lang="en-US" dirty="0" err="1"/>
              <a:t>seq</a:t>
            </a:r>
            <a:r>
              <a:rPr lang="en-US" dirty="0"/>
              <a:t>() function to create a vector </a:t>
            </a:r>
            <a:r>
              <a:rPr lang="en-US" u="sng" dirty="0"/>
              <a:t>from 0</a:t>
            </a:r>
            <a:r>
              <a:rPr lang="en-US" dirty="0"/>
              <a:t> </a:t>
            </a:r>
            <a:r>
              <a:rPr lang="en-US" u="sng" dirty="0"/>
              <a:t>to 500</a:t>
            </a:r>
            <a:r>
              <a:rPr lang="en-US" dirty="0"/>
              <a:t> </a:t>
            </a:r>
            <a:r>
              <a:rPr lang="en-US" u="sng" dirty="0"/>
              <a:t>by 25.</a:t>
            </a:r>
          </a:p>
          <a:p>
            <a:pPr marL="0" indent="0">
              <a:buNone/>
            </a:pPr>
            <a:r>
              <a:rPr lang="en-US" dirty="0"/>
              <a:t>-assign your sequence to an object called </a:t>
            </a:r>
            <a:r>
              <a:rPr lang="en-US" u="sng" dirty="0"/>
              <a:t>sequence_of_25s</a:t>
            </a:r>
          </a:p>
          <a:p>
            <a:pPr marL="0" indent="0">
              <a:buNone/>
            </a:pPr>
            <a:r>
              <a:rPr lang="en-US" dirty="0"/>
              <a:t>-check the contents of your object (at the console and in the environment tab)</a:t>
            </a:r>
          </a:p>
          <a:p>
            <a:pPr marL="0" indent="0">
              <a:buNone/>
            </a:pPr>
            <a:r>
              <a:rPr lang="en-US" dirty="0"/>
              <a:t>-use the </a:t>
            </a:r>
            <a:r>
              <a:rPr lang="en-US" b="1" dirty="0"/>
              <a:t>median() </a:t>
            </a:r>
            <a:r>
              <a:rPr lang="en-US" dirty="0"/>
              <a:t>function to find the median value of your vector</a:t>
            </a:r>
          </a:p>
          <a:p>
            <a:pPr marL="0" indent="0">
              <a:buNone/>
            </a:pPr>
            <a:r>
              <a:rPr lang="en-US" dirty="0"/>
              <a:t>*Use the help (?) feature or your neighbor if you get stuck</a:t>
            </a:r>
          </a:p>
        </p:txBody>
      </p:sp>
    </p:spTree>
    <p:extLst>
      <p:ext uri="{BB962C8B-B14F-4D97-AF65-F5344CB8AC3E}">
        <p14:creationId xmlns:p14="http://schemas.microsoft.com/office/powerpoint/2010/main" val="131423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normAutofit fontScale="90000"/>
          </a:bodyPr>
          <a:lstStyle/>
          <a:p>
            <a:pPr algn="ctr"/>
            <a:r>
              <a:rPr lang="en-US" sz="4800" dirty="0"/>
              <a:t>Goals and Objectives</a:t>
            </a:r>
          </a:p>
        </p:txBody>
      </p:sp>
      <p:sp>
        <p:nvSpPr>
          <p:cNvPr id="3" name="TextBox 2"/>
          <p:cNvSpPr txBox="1"/>
          <p:nvPr/>
        </p:nvSpPr>
        <p:spPr>
          <a:xfrm>
            <a:off x="1028700" y="1714500"/>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dirty="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dirty="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Tree>
    <p:extLst>
      <p:ext uri="{BB962C8B-B14F-4D97-AF65-F5344CB8AC3E}">
        <p14:creationId xmlns:p14="http://schemas.microsoft.com/office/powerpoint/2010/main" val="2180347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p:txBody>
          <a:bodyPr/>
          <a:lstStyle/>
          <a:p>
            <a:r>
              <a:rPr lang="en-US" dirty="0"/>
              <a:t>Getting Tidy in the Verse</a:t>
            </a:r>
          </a:p>
        </p:txBody>
      </p:sp>
      <p:sp>
        <p:nvSpPr>
          <p:cNvPr id="5" name="Content Placeholder 2">
            <a:extLst>
              <a:ext uri="{FF2B5EF4-FFF2-40B4-BE49-F238E27FC236}">
                <a16:creationId xmlns:a16="http://schemas.microsoft.com/office/drawing/2014/main" id="{536CA976-818B-064E-AA62-518F62D3868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Being ”Tidy” with your data is important!</a:t>
            </a:r>
          </a:p>
          <a:p>
            <a:pPr>
              <a:buFont typeface="Arial" panose="020B0604020202020204" pitchFamily="34" charset="0"/>
              <a:buChar char="•"/>
            </a:pPr>
            <a:endParaRPr lang="en-US" sz="3200" dirty="0"/>
          </a:p>
        </p:txBody>
      </p:sp>
      <p:pic>
        <p:nvPicPr>
          <p:cNvPr id="1028" name="Picture 4" descr="https://d33wubrfki0l68.cloudfront.net/571b056757d68e6df81a3e3853f54d3c76ad6efc/32d37/diagrams/data-science.png">
            <a:extLst>
              <a:ext uri="{FF2B5EF4-FFF2-40B4-BE49-F238E27FC236}">
                <a16:creationId xmlns:a16="http://schemas.microsoft.com/office/drawing/2014/main" id="{AAB6D748-AC9C-784E-9B18-1CC794FD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14" y="3552814"/>
            <a:ext cx="65659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3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 dependencies = TRUE</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1026137" y="2536394"/>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4701063" y="2564825"/>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82748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77500" lnSpcReduction="20000"/>
          </a:bodyPr>
          <a:lstStyle/>
          <a:p>
            <a:pPr marL="0" indent="0">
              <a:buNone/>
            </a:pPr>
            <a:r>
              <a:rPr lang="en-US" dirty="0"/>
              <a:t>Install a package and load it into the environment</a:t>
            </a:r>
          </a:p>
          <a:p>
            <a:pPr marL="0" indent="0">
              <a:buNone/>
            </a:pPr>
            <a:endParaRPr lang="en-US" dirty="0"/>
          </a:p>
          <a:p>
            <a:pPr marL="0" indent="0">
              <a:buNone/>
            </a:pPr>
            <a:r>
              <a:rPr lang="en-US" dirty="0"/>
              <a:t>-Leverage the </a:t>
            </a:r>
            <a:r>
              <a:rPr lang="en-US" b="1" dirty="0" err="1"/>
              <a:t>install.packages</a:t>
            </a:r>
            <a:r>
              <a:rPr lang="en-US" b="1" dirty="0"/>
              <a:t>() </a:t>
            </a:r>
            <a:r>
              <a:rPr lang="en-US" dirty="0"/>
              <a:t>function to install a package called </a:t>
            </a:r>
            <a:r>
              <a:rPr lang="en-US" b="1" dirty="0"/>
              <a:t>”janitor”</a:t>
            </a:r>
          </a:p>
          <a:p>
            <a:pPr marL="0" indent="0">
              <a:buNone/>
            </a:pPr>
            <a:endParaRPr lang="en-US" u="sng" dirty="0"/>
          </a:p>
          <a:p>
            <a:pPr marL="0" indent="0">
              <a:buNone/>
            </a:pPr>
            <a:r>
              <a:rPr lang="en-US" dirty="0"/>
              <a:t>-Load the package into your environment using the </a:t>
            </a:r>
            <a:r>
              <a:rPr lang="en-US" b="1" dirty="0"/>
              <a:t>library()</a:t>
            </a:r>
            <a:r>
              <a:rPr lang="en-US" dirty="0"/>
              <a:t> function.</a:t>
            </a:r>
          </a:p>
          <a:p>
            <a:pPr marL="0" indent="0">
              <a:buNone/>
            </a:pPr>
            <a:endParaRPr lang="en-US" dirty="0"/>
          </a:p>
        </p:txBody>
      </p:sp>
    </p:spTree>
    <p:extLst>
      <p:ext uri="{BB962C8B-B14F-4D97-AF65-F5344CB8AC3E}">
        <p14:creationId xmlns:p14="http://schemas.microsoft.com/office/powerpoint/2010/main" val="102583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 &amp; Working with </a:t>
            </a:r>
            <a:r>
              <a:rPr lang="en-US" dirty="0" err="1"/>
              <a:t>Dataframes</a:t>
            </a:r>
            <a:br>
              <a:rPr lang="en-US" dirty="0"/>
            </a:br>
            <a:endParaRPr lang="en-US" sz="3600" dirty="0"/>
          </a:p>
        </p:txBody>
      </p:sp>
    </p:spTree>
    <p:extLst>
      <p:ext uri="{BB962C8B-B14F-4D97-AF65-F5344CB8AC3E}">
        <p14:creationId xmlns:p14="http://schemas.microsoft.com/office/powerpoint/2010/main" val="3275866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r>
              <a:rPr lang="en-US" sz="3200" dirty="0" err="1"/>
              <a:t>Dataframes</a:t>
            </a:r>
            <a:r>
              <a:rPr lang="en-US" sz="3200" dirty="0"/>
              <a:t> are objects and can be acted on like other objects</a:t>
            </a:r>
          </a:p>
          <a:p>
            <a:pPr>
              <a:buFont typeface="Arial" panose="020B0604020202020204" pitchFamily="34" charset="0"/>
              <a:buChar char="•"/>
            </a:pPr>
            <a:r>
              <a:rPr lang="en-US" sz="3200" dirty="0"/>
              <a:t>Common source = data file from spreadsheet (e.g. Excel)</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3994773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dirty="0" err="1"/>
              <a:t>getwd</a:t>
            </a:r>
            <a:r>
              <a:rPr lang="en-US" dirty="0"/>
              <a:t>() function will tell you which folder you’re in</a:t>
            </a:r>
          </a:p>
          <a:p>
            <a:r>
              <a:rPr lang="en-US" dirty="0" err="1"/>
              <a:t>setwd</a:t>
            </a:r>
            <a:r>
              <a:rPr lang="en-US" dirty="0"/>
              <a:t>() 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162671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641445" y="2707274"/>
            <a:ext cx="10712355" cy="14734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027343"/>
            <a:ext cx="10515600" cy="874643"/>
          </a:xfrm>
        </p:spPr>
        <p:txBody>
          <a:bodyPr>
            <a:normAutofit/>
          </a:bodyPr>
          <a:lstStyle/>
          <a:p>
            <a:pPr marL="0" indent="0" algn="ctr">
              <a:buNone/>
            </a:pPr>
            <a:r>
              <a:rPr lang="en-US" sz="2800" dirty="0" err="1">
                <a:latin typeface="Monaco" pitchFamily="2" charset="77"/>
              </a:rPr>
              <a:t>test_catalog</a:t>
            </a:r>
            <a:r>
              <a:rPr lang="en-US" sz="2800" dirty="0">
                <a:latin typeface="Monaco" pitchFamily="2" charset="77"/>
              </a:rPr>
              <a:t> &lt;- </a:t>
            </a:r>
            <a:r>
              <a:rPr lang="en-US" sz="2800" dirty="0" err="1">
                <a:latin typeface="Monaco" pitchFamily="2" charset="77"/>
              </a:rPr>
              <a:t>read_csv</a:t>
            </a:r>
            <a:r>
              <a:rPr lang="en-US" sz="2800" dirty="0">
                <a:latin typeface="Monaco" pitchFamily="2" charset="77"/>
              </a:rPr>
              <a:t>(“data/</a:t>
            </a:r>
            <a:r>
              <a:rPr lang="en-US" sz="2800" dirty="0" err="1">
                <a:latin typeface="Monaco" pitchFamily="2" charset="77"/>
              </a:rPr>
              <a:t>test_catalog.csv</a:t>
            </a:r>
            <a:r>
              <a:rPr lang="en-US" sz="28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3228714" y="4041220"/>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4356281" y="3561692"/>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5554377" y="4041220"/>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6350641" y="3561693"/>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8087624" y="4041220"/>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8883887" y="3561693"/>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AB924E9-B989-B84B-AAE7-E8D251F47631}"/>
              </a:ext>
            </a:extLst>
          </p:cNvPr>
          <p:cNvSpPr/>
          <p:nvPr/>
        </p:nvSpPr>
        <p:spPr>
          <a:xfrm>
            <a:off x="975278" y="4041220"/>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Object to store output from function</a:t>
            </a:r>
          </a:p>
        </p:txBody>
      </p:sp>
      <p:sp>
        <p:nvSpPr>
          <p:cNvPr id="14" name="Triangle 13">
            <a:extLst>
              <a:ext uri="{FF2B5EF4-FFF2-40B4-BE49-F238E27FC236}">
                <a16:creationId xmlns:a16="http://schemas.microsoft.com/office/drawing/2014/main" id="{5E993F7A-60CF-EF41-BE75-C44B9DEA9851}"/>
              </a:ext>
            </a:extLst>
          </p:cNvPr>
          <p:cNvSpPr/>
          <p:nvPr/>
        </p:nvSpPr>
        <p:spPr>
          <a:xfrm>
            <a:off x="2102845" y="3561692"/>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81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3" name="Content Placeholder 2">
            <a:extLst>
              <a:ext uri="{FF2B5EF4-FFF2-40B4-BE49-F238E27FC236}">
                <a16:creationId xmlns:a16="http://schemas.microsoft.com/office/drawing/2014/main" id="{31736A09-7AB7-FF41-A338-1F7F812AF049}"/>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have already loaded a data frame called </a:t>
            </a:r>
            <a:r>
              <a:rPr lang="en-US" sz="3200" b="1" dirty="0" err="1"/>
              <a:t>test_catalog</a:t>
            </a:r>
            <a:r>
              <a:rPr lang="en-US" sz="3200" dirty="0"/>
              <a:t>.</a:t>
            </a:r>
          </a:p>
        </p:txBody>
      </p:sp>
      <p:pic>
        <p:nvPicPr>
          <p:cNvPr id="4" name="Picture 3">
            <a:extLst>
              <a:ext uri="{FF2B5EF4-FFF2-40B4-BE49-F238E27FC236}">
                <a16:creationId xmlns:a16="http://schemas.microsoft.com/office/drawing/2014/main" id="{BCD2FFB1-6665-6646-9B5D-2278156BF857}"/>
              </a:ext>
            </a:extLst>
          </p:cNvPr>
          <p:cNvPicPr>
            <a:picLocks noChangeAspect="1"/>
          </p:cNvPicPr>
          <p:nvPr/>
        </p:nvPicPr>
        <p:blipFill>
          <a:blip r:embed="rId3"/>
          <a:stretch>
            <a:fillRect/>
          </a:stretch>
        </p:blipFill>
        <p:spPr>
          <a:xfrm>
            <a:off x="4076700" y="3540760"/>
            <a:ext cx="7048500" cy="2921000"/>
          </a:xfrm>
          <a:prstGeom prst="rect">
            <a:avLst/>
          </a:prstGeom>
        </p:spPr>
      </p:pic>
      <p:sp>
        <p:nvSpPr>
          <p:cNvPr id="7" name="Rounded Rectangular Callout 6">
            <a:extLst>
              <a:ext uri="{FF2B5EF4-FFF2-40B4-BE49-F238E27FC236}">
                <a16:creationId xmlns:a16="http://schemas.microsoft.com/office/drawing/2014/main" id="{4DC09B6A-48C7-1844-A332-9D9BB5B82FC3}"/>
              </a:ext>
            </a:extLst>
          </p:cNvPr>
          <p:cNvSpPr/>
          <p:nvPr/>
        </p:nvSpPr>
        <p:spPr>
          <a:xfrm>
            <a:off x="1206282" y="495365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D486F58-AB87-A447-8882-14952A2F1303}"/>
              </a:ext>
            </a:extLst>
          </p:cNvPr>
          <p:cNvSpPr txBox="1"/>
          <p:nvPr/>
        </p:nvSpPr>
        <p:spPr>
          <a:xfrm>
            <a:off x="1282482" y="5015209"/>
            <a:ext cx="2718018" cy="1384995"/>
          </a:xfrm>
          <a:prstGeom prst="rect">
            <a:avLst/>
          </a:prstGeom>
          <a:noFill/>
        </p:spPr>
        <p:txBody>
          <a:bodyPr wrap="square" rtlCol="0" anchor="ctr">
            <a:spAutoFit/>
          </a:bodyPr>
          <a:lstStyle/>
          <a:p>
            <a:pPr algn="ctr"/>
            <a:r>
              <a:rPr lang="en-US" sz="2800" dirty="0">
                <a:solidFill>
                  <a:schemeClr val="bg1"/>
                </a:solidFill>
              </a:rPr>
              <a:t>single click object name to explore the data</a:t>
            </a:r>
            <a:endParaRPr lang="en-US" dirty="0">
              <a:solidFill>
                <a:schemeClr val="bg1"/>
              </a:solidFill>
            </a:endParaRPr>
          </a:p>
        </p:txBody>
      </p:sp>
    </p:spTree>
    <p:extLst>
      <p:ext uri="{BB962C8B-B14F-4D97-AF65-F5344CB8AC3E}">
        <p14:creationId xmlns:p14="http://schemas.microsoft.com/office/powerpoint/2010/main" val="6926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xfrm>
            <a:off x="831200" y="616900"/>
            <a:ext cx="11360800" cy="763600"/>
          </a:xfrm>
          <a:prstGeom prst="rect">
            <a:avLst/>
          </a:prstGeom>
        </p:spPr>
        <p:txBody>
          <a:bodyPr spcFirstLastPara="1" wrap="square" lIns="121900" tIns="121900" rIns="121900" bIns="121900" anchor="t" anchorCtr="0">
            <a:noAutofit/>
          </a:bodyPr>
          <a:lstStyle/>
          <a:p>
            <a:r>
              <a:rPr lang="en" dirty="0"/>
              <a:t>Course Materials</a:t>
            </a:r>
            <a:endParaRPr dirty="0"/>
          </a:p>
        </p:txBody>
      </p:sp>
      <p:pic>
        <p:nvPicPr>
          <p:cNvPr id="334" name="Google Shape;334;p27"/>
          <p:cNvPicPr preferRelativeResize="0"/>
          <p:nvPr/>
        </p:nvPicPr>
        <p:blipFill>
          <a:blip r:embed="rId3">
            <a:alphaModFix/>
          </a:blip>
          <a:stretch>
            <a:fillRect/>
          </a:stretch>
        </p:blipFill>
        <p:spPr>
          <a:xfrm>
            <a:off x="605633" y="1770801"/>
            <a:ext cx="2507667" cy="3316401"/>
          </a:xfrm>
          <a:prstGeom prst="rect">
            <a:avLst/>
          </a:prstGeom>
          <a:noFill/>
          <a:ln>
            <a:noFill/>
          </a:ln>
          <a:effectLst>
            <a:outerShdw blurRad="57150" dist="19050" dir="5400000" algn="bl" rotWithShape="0">
              <a:srgbClr val="000000">
                <a:alpha val="50000"/>
              </a:srgbClr>
            </a:outerShdw>
          </a:effectLst>
        </p:spPr>
      </p:pic>
      <p:sp>
        <p:nvSpPr>
          <p:cNvPr id="335" name="Google Shape;335;p27"/>
          <p:cNvSpPr txBox="1"/>
          <p:nvPr/>
        </p:nvSpPr>
        <p:spPr>
          <a:xfrm>
            <a:off x="655700" y="5263933"/>
            <a:ext cx="2457600" cy="1097600"/>
          </a:xfrm>
          <a:prstGeom prst="rect">
            <a:avLst/>
          </a:prstGeom>
          <a:noFill/>
          <a:ln>
            <a:noFill/>
          </a:ln>
        </p:spPr>
        <p:txBody>
          <a:bodyPr spcFirstLastPara="1" wrap="square" lIns="121900" tIns="121900" rIns="121900" bIns="121900" anchor="t" anchorCtr="0">
            <a:noAutofit/>
          </a:bodyPr>
          <a:lstStyle/>
          <a:p>
            <a:r>
              <a:rPr lang="en" sz="1000" u="sng"/>
              <a:t>Course Textbook</a:t>
            </a:r>
            <a:endParaRPr sz="1000" u="sng"/>
          </a:p>
          <a:p>
            <a:r>
              <a:rPr lang="en" sz="1000"/>
              <a:t>Slides with course notes</a:t>
            </a:r>
            <a:endParaRPr sz="1000"/>
          </a:p>
        </p:txBody>
      </p:sp>
      <p:pic>
        <p:nvPicPr>
          <p:cNvPr id="336" name="Google Shape;336;p27"/>
          <p:cNvPicPr preferRelativeResize="0"/>
          <p:nvPr/>
        </p:nvPicPr>
        <p:blipFill>
          <a:blip r:embed="rId4">
            <a:alphaModFix/>
          </a:blip>
          <a:stretch>
            <a:fillRect/>
          </a:stretch>
        </p:blipFill>
        <p:spPr>
          <a:xfrm>
            <a:off x="4292017" y="1770801"/>
            <a:ext cx="3607967" cy="2736365"/>
          </a:xfrm>
          <a:prstGeom prst="rect">
            <a:avLst/>
          </a:prstGeom>
          <a:noFill/>
          <a:ln>
            <a:noFill/>
          </a:ln>
          <a:effectLst>
            <a:outerShdw blurRad="57150" dist="19050" dir="5400000" algn="bl" rotWithShape="0">
              <a:srgbClr val="000000">
                <a:alpha val="50000"/>
              </a:srgbClr>
            </a:outerShdw>
          </a:effectLst>
        </p:spPr>
      </p:pic>
      <p:sp>
        <p:nvSpPr>
          <p:cNvPr id="337" name="Google Shape;337;p27"/>
          <p:cNvSpPr txBox="1"/>
          <p:nvPr/>
        </p:nvSpPr>
        <p:spPr>
          <a:xfrm>
            <a:off x="5239384" y="5263933"/>
            <a:ext cx="1713200" cy="1097600"/>
          </a:xfrm>
          <a:prstGeom prst="rect">
            <a:avLst/>
          </a:prstGeom>
          <a:noFill/>
          <a:ln>
            <a:noFill/>
          </a:ln>
        </p:spPr>
        <p:txBody>
          <a:bodyPr spcFirstLastPara="1" wrap="square" lIns="121900" tIns="121900" rIns="121900" bIns="121900" anchor="t" anchorCtr="0">
            <a:noAutofit/>
          </a:bodyPr>
          <a:lstStyle/>
          <a:p>
            <a:pPr algn="ctr"/>
            <a:r>
              <a:rPr lang="en" sz="1000" u="sng"/>
              <a:t>Cheatsheets</a:t>
            </a:r>
            <a:endParaRPr sz="1000" u="sng"/>
          </a:p>
          <a:p>
            <a:pPr algn="ctr"/>
            <a:endParaRPr sz="1000"/>
          </a:p>
        </p:txBody>
      </p:sp>
      <p:sp>
        <p:nvSpPr>
          <p:cNvPr id="338" name="Google Shape;338;p27"/>
          <p:cNvSpPr txBox="1"/>
          <p:nvPr/>
        </p:nvSpPr>
        <p:spPr>
          <a:xfrm>
            <a:off x="9258925" y="5143500"/>
            <a:ext cx="1713200" cy="1097600"/>
          </a:xfrm>
          <a:prstGeom prst="rect">
            <a:avLst/>
          </a:prstGeom>
          <a:noFill/>
          <a:ln>
            <a:noFill/>
          </a:ln>
        </p:spPr>
        <p:txBody>
          <a:bodyPr spcFirstLastPara="1" wrap="square" lIns="121900" tIns="121900" rIns="121900" bIns="121900" anchor="t" anchorCtr="0">
            <a:noAutofit/>
          </a:bodyPr>
          <a:lstStyle/>
          <a:p>
            <a:pPr algn="ctr"/>
            <a:r>
              <a:rPr lang="en" sz="1000" u="sng" dirty="0"/>
              <a:t>Resources</a:t>
            </a:r>
            <a:endParaRPr sz="1000" u="sng" dirty="0"/>
          </a:p>
          <a:p>
            <a:pPr algn="ctr"/>
            <a:endParaRPr sz="1000" dirty="0"/>
          </a:p>
        </p:txBody>
      </p:sp>
      <p:pic>
        <p:nvPicPr>
          <p:cNvPr id="2" name="Picture 1"/>
          <p:cNvPicPr>
            <a:picLocks noChangeAspect="1"/>
          </p:cNvPicPr>
          <p:nvPr/>
        </p:nvPicPr>
        <p:blipFill>
          <a:blip r:embed="rId5"/>
          <a:stretch>
            <a:fillRect/>
          </a:stretch>
        </p:blipFill>
        <p:spPr>
          <a:xfrm>
            <a:off x="8643585" y="1770801"/>
            <a:ext cx="2943880" cy="3243300"/>
          </a:xfrm>
          <a:prstGeom prst="rect">
            <a:avLst/>
          </a:prstGeom>
        </p:spPr>
      </p:pic>
    </p:spTree>
    <p:extLst>
      <p:ext uri="{BB962C8B-B14F-4D97-AF65-F5344CB8AC3E}">
        <p14:creationId xmlns:p14="http://schemas.microsoft.com/office/powerpoint/2010/main" val="18496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pic>
        <p:nvPicPr>
          <p:cNvPr id="3" name="Picture 2">
            <a:extLst>
              <a:ext uri="{FF2B5EF4-FFF2-40B4-BE49-F238E27FC236}">
                <a16:creationId xmlns:a16="http://schemas.microsoft.com/office/drawing/2014/main" id="{CF291092-92C9-CE4B-B9A2-4C607A4829C1}"/>
              </a:ext>
            </a:extLst>
          </p:cNvPr>
          <p:cNvPicPr>
            <a:picLocks noChangeAspect="1"/>
          </p:cNvPicPr>
          <p:nvPr/>
        </p:nvPicPr>
        <p:blipFill rotWithShape="1">
          <a:blip r:embed="rId3"/>
          <a:srcRect r="36650"/>
          <a:stretch/>
        </p:blipFill>
        <p:spPr>
          <a:xfrm>
            <a:off x="3253293" y="1700267"/>
            <a:ext cx="5261742" cy="4813300"/>
          </a:xfrm>
          <a:prstGeom prst="rect">
            <a:avLst/>
          </a:prstGeom>
        </p:spPr>
      </p:pic>
      <p:sp>
        <p:nvSpPr>
          <p:cNvPr id="6" name="Rounded Rectangular Callout 5">
            <a:extLst>
              <a:ext uri="{FF2B5EF4-FFF2-40B4-BE49-F238E27FC236}">
                <a16:creationId xmlns:a16="http://schemas.microsoft.com/office/drawing/2014/main" id="{AAC33ADD-E00D-8444-BD67-D3F02DE2C555}"/>
              </a:ext>
            </a:extLst>
          </p:cNvPr>
          <p:cNvSpPr/>
          <p:nvPr/>
        </p:nvSpPr>
        <p:spPr>
          <a:xfrm>
            <a:off x="141259" y="3109089"/>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217459" y="3170643"/>
            <a:ext cx="2718018" cy="1384995"/>
          </a:xfrm>
          <a:prstGeom prst="rect">
            <a:avLst/>
          </a:prstGeom>
          <a:noFill/>
        </p:spPr>
        <p:txBody>
          <a:bodyPr wrap="square" rtlCol="0" anchor="ctr">
            <a:spAutoFit/>
          </a:bodyPr>
          <a:lstStyle/>
          <a:p>
            <a:pPr algn="ctr"/>
            <a:r>
              <a:rPr lang="en-US" sz="2800" dirty="0">
                <a:solidFill>
                  <a:schemeClr val="bg1"/>
                </a:solidFill>
              </a:rPr>
              <a:t>559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8964694" y="241659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040894" y="2693588"/>
            <a:ext cx="2718018" cy="954107"/>
          </a:xfrm>
          <a:prstGeom prst="rect">
            <a:avLst/>
          </a:prstGeom>
          <a:noFill/>
        </p:spPr>
        <p:txBody>
          <a:bodyPr wrap="square" rtlCol="0" anchor="ctr">
            <a:spAutoFit/>
          </a:bodyPr>
          <a:lstStyle/>
          <a:p>
            <a:pPr algn="ctr"/>
            <a:r>
              <a:rPr lang="en-US" sz="2800" dirty="0">
                <a:solidFill>
                  <a:schemeClr val="bg1"/>
                </a:solidFill>
              </a:rPr>
              <a:t>2 Attributes (Columns)</a:t>
            </a:r>
            <a:endParaRPr lang="en-US" dirty="0">
              <a:solidFill>
                <a:schemeClr val="bg1"/>
              </a:solidFill>
            </a:endParaRPr>
          </a:p>
        </p:txBody>
      </p:sp>
    </p:spTree>
    <p:extLst>
      <p:ext uri="{BB962C8B-B14F-4D97-AF65-F5344CB8AC3E}">
        <p14:creationId xmlns:p14="http://schemas.microsoft.com/office/powerpoint/2010/main" val="810324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249383" y="4773169"/>
            <a:ext cx="9583386" cy="2209522"/>
          </a:xfrm>
        </p:spPr>
        <p:txBody>
          <a:bodyPr>
            <a:normAutofit fontScale="70000" lnSpcReduction="20000"/>
          </a:bodyPr>
          <a:lstStyle/>
          <a:p>
            <a:pPr marL="457200" indent="-457200">
              <a:buClr>
                <a:schemeClr val="accent4">
                  <a:lumMod val="75000"/>
                </a:schemeClr>
              </a:buClr>
              <a:buAutoNum type="arabicPeriod"/>
            </a:pPr>
            <a:r>
              <a:rPr lang="en-US" dirty="0"/>
              <a:t> Find and import the orders data set from the data folder and store in an object called ”orders”</a:t>
            </a:r>
          </a:p>
          <a:p>
            <a:pPr marL="457200" indent="-457200">
              <a:buClr>
                <a:schemeClr val="accent4">
                  <a:lumMod val="75000"/>
                </a:schemeClr>
              </a:buClr>
              <a:buAutoNum type="arabicPeriod"/>
            </a:pPr>
            <a:r>
              <a:rPr lang="en-US" dirty="0"/>
              <a:t> View the data by clicking on the object name in the environment tab</a:t>
            </a:r>
          </a:p>
          <a:p>
            <a:pPr>
              <a:buClr>
                <a:schemeClr val="accent4">
                  <a:lumMod val="75000"/>
                </a:schemeClr>
              </a:buClr>
            </a:pPr>
            <a:endParaRPr lang="en-US" dirty="0"/>
          </a:p>
        </p:txBody>
      </p:sp>
      <p:graphicFrame>
        <p:nvGraphicFramePr>
          <p:cNvPr id="4" name="Table 3">
            <a:extLst>
              <a:ext uri="{FF2B5EF4-FFF2-40B4-BE49-F238E27FC236}">
                <a16:creationId xmlns:a16="http://schemas.microsoft.com/office/drawing/2014/main" id="{8F58D175-5DC4-8B4E-A428-47030A5081A4}"/>
              </a:ext>
            </a:extLst>
          </p:cNvPr>
          <p:cNvGraphicFramePr>
            <a:graphicFrameLocks noGrp="1"/>
          </p:cNvGraphicFramePr>
          <p:nvPr/>
        </p:nvGraphicFramePr>
        <p:xfrm>
          <a:off x="626364" y="1933571"/>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Normal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606471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E75FD6-6F3D-5F4E-9391-89A9F2A790B3}"/>
              </a:ext>
            </a:extLst>
          </p:cNvPr>
          <p:cNvPicPr>
            <a:picLocks noChangeAspect="1"/>
          </p:cNvPicPr>
          <p:nvPr/>
        </p:nvPicPr>
        <p:blipFill>
          <a:blip r:embed="rId3"/>
          <a:stretch>
            <a:fillRect/>
          </a:stretch>
        </p:blipFill>
        <p:spPr>
          <a:xfrm>
            <a:off x="305637" y="2084832"/>
            <a:ext cx="8844959" cy="4550358"/>
          </a:xfrm>
          <a:prstGeom prst="rect">
            <a:avLst/>
          </a:prstGeom>
        </p:spPr>
      </p:pic>
      <p:sp>
        <p:nvSpPr>
          <p:cNvPr id="4" name="Title 3">
            <a:extLst>
              <a:ext uri="{FF2B5EF4-FFF2-40B4-BE49-F238E27FC236}">
                <a16:creationId xmlns:a16="http://schemas.microsoft.com/office/drawing/2014/main" id="{6885D6BF-FC0C-47C6-B21F-30627D86E825}"/>
              </a:ext>
            </a:extLst>
          </p:cNvPr>
          <p:cNvSpPr>
            <a:spLocks noGrp="1"/>
          </p:cNvSpPr>
          <p:nvPr>
            <p:ph type="title"/>
          </p:nvPr>
        </p:nvSpPr>
        <p:spPr/>
        <p:txBody>
          <a:bodyPr/>
          <a:lstStyle/>
          <a:p>
            <a:r>
              <a:rPr lang="en-US" dirty="0"/>
              <a:t>What is NA?</a:t>
            </a:r>
          </a:p>
        </p:txBody>
      </p:sp>
      <p:sp>
        <p:nvSpPr>
          <p:cNvPr id="13" name="Oval 12">
            <a:extLst>
              <a:ext uri="{FF2B5EF4-FFF2-40B4-BE49-F238E27FC236}">
                <a16:creationId xmlns:a16="http://schemas.microsoft.com/office/drawing/2014/main" id="{8D7183E0-B14A-4937-B347-6FB8B3766FA6}"/>
              </a:ext>
            </a:extLst>
          </p:cNvPr>
          <p:cNvSpPr/>
          <p:nvPr/>
        </p:nvSpPr>
        <p:spPr>
          <a:xfrm>
            <a:off x="2292824" y="2920620"/>
            <a:ext cx="504967" cy="2515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5E09EC00-0A27-4001-BD16-6F24E8E1FB07}"/>
              </a:ext>
            </a:extLst>
          </p:cNvPr>
          <p:cNvSpPr txBox="1">
            <a:spLocks/>
          </p:cNvSpPr>
          <p:nvPr/>
        </p:nvSpPr>
        <p:spPr>
          <a:xfrm>
            <a:off x="9150596" y="2442949"/>
            <a:ext cx="3066665" cy="365841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400" dirty="0"/>
              <a:t>“Not available”</a:t>
            </a:r>
          </a:p>
          <a:p>
            <a:pPr lvl="1"/>
            <a:r>
              <a:rPr lang="en-US" sz="2400" dirty="0"/>
              <a:t>Equivalent to NULL in some other languages</a:t>
            </a:r>
          </a:p>
          <a:p>
            <a:r>
              <a:rPr lang="en-US" sz="2400" dirty="0"/>
              <a:t>Represents missing values</a:t>
            </a:r>
          </a:p>
        </p:txBody>
      </p:sp>
      <p:sp>
        <p:nvSpPr>
          <p:cNvPr id="17" name="Oval 16">
            <a:extLst>
              <a:ext uri="{FF2B5EF4-FFF2-40B4-BE49-F238E27FC236}">
                <a16:creationId xmlns:a16="http://schemas.microsoft.com/office/drawing/2014/main" id="{E767D325-D5EA-6745-B604-322688FBA15B}"/>
              </a:ext>
            </a:extLst>
          </p:cNvPr>
          <p:cNvSpPr/>
          <p:nvPr/>
        </p:nvSpPr>
        <p:spPr>
          <a:xfrm>
            <a:off x="2292824" y="3221371"/>
            <a:ext cx="504967" cy="2515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E41DF2F-6EC2-3F4E-BE6E-29846FB034F7}"/>
              </a:ext>
            </a:extLst>
          </p:cNvPr>
          <p:cNvSpPr/>
          <p:nvPr/>
        </p:nvSpPr>
        <p:spPr>
          <a:xfrm>
            <a:off x="3573673" y="2920619"/>
            <a:ext cx="504967" cy="2515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5D9042F-0456-6146-9D73-D39C21D35244}"/>
              </a:ext>
            </a:extLst>
          </p:cNvPr>
          <p:cNvSpPr/>
          <p:nvPr/>
        </p:nvSpPr>
        <p:spPr>
          <a:xfrm>
            <a:off x="3573672" y="3216627"/>
            <a:ext cx="504967" cy="2515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1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8504B-A93F-754A-909C-E4A84B351A75}"/>
              </a:ext>
            </a:extLst>
          </p:cNvPr>
          <p:cNvSpPr>
            <a:spLocks noGrp="1"/>
          </p:cNvSpPr>
          <p:nvPr>
            <p:ph type="title"/>
          </p:nvPr>
        </p:nvSpPr>
        <p:spPr/>
        <p:txBody>
          <a:bodyPr/>
          <a:lstStyle/>
          <a:p>
            <a:r>
              <a:rPr lang="en-US" dirty="0"/>
              <a:t>Reveal details about objects in Environment tab</a:t>
            </a:r>
          </a:p>
        </p:txBody>
      </p:sp>
      <p:sp>
        <p:nvSpPr>
          <p:cNvPr id="3" name="Content Placeholder 2">
            <a:extLst>
              <a:ext uri="{FF2B5EF4-FFF2-40B4-BE49-F238E27FC236}">
                <a16:creationId xmlns:a16="http://schemas.microsoft.com/office/drawing/2014/main" id="{4F349D67-D1C7-B94C-9AA0-38EE7CB04B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A74554-00ED-1249-A1E2-8EA517C0CE5F}"/>
              </a:ext>
            </a:extLst>
          </p:cNvPr>
          <p:cNvPicPr>
            <a:picLocks noChangeAspect="1"/>
          </p:cNvPicPr>
          <p:nvPr/>
        </p:nvPicPr>
        <p:blipFill>
          <a:blip r:embed="rId2"/>
          <a:stretch>
            <a:fillRect/>
          </a:stretch>
        </p:blipFill>
        <p:spPr>
          <a:xfrm>
            <a:off x="0" y="2195198"/>
            <a:ext cx="12192000" cy="4204963"/>
          </a:xfrm>
          <a:prstGeom prst="rect">
            <a:avLst/>
          </a:prstGeom>
        </p:spPr>
      </p:pic>
      <p:cxnSp>
        <p:nvCxnSpPr>
          <p:cNvPr id="6" name="Straight Arrow Connector 5">
            <a:extLst>
              <a:ext uri="{FF2B5EF4-FFF2-40B4-BE49-F238E27FC236}">
                <a16:creationId xmlns:a16="http://schemas.microsoft.com/office/drawing/2014/main" id="{440A8025-9126-A643-8BB6-E2F224E17333}"/>
              </a:ext>
            </a:extLst>
          </p:cNvPr>
          <p:cNvCxnSpPr>
            <a:cxnSpLocks/>
          </p:cNvCxnSpPr>
          <p:nvPr/>
        </p:nvCxnSpPr>
        <p:spPr>
          <a:xfrm flipH="1" flipV="1">
            <a:off x="6755642" y="4107976"/>
            <a:ext cx="1214652" cy="5186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828027-3738-6047-BB6D-F5E1EB85340D}"/>
              </a:ext>
            </a:extLst>
          </p:cNvPr>
          <p:cNvSpPr txBox="1"/>
          <p:nvPr/>
        </p:nvSpPr>
        <p:spPr>
          <a:xfrm>
            <a:off x="7970293" y="4401405"/>
            <a:ext cx="4107976" cy="954107"/>
          </a:xfrm>
          <a:prstGeom prst="rect">
            <a:avLst/>
          </a:prstGeom>
          <a:noFill/>
        </p:spPr>
        <p:txBody>
          <a:bodyPr wrap="square" rtlCol="0">
            <a:spAutoFit/>
          </a:bodyPr>
          <a:lstStyle/>
          <a:p>
            <a:r>
              <a:rPr lang="en-US" sz="2800" dirty="0"/>
              <a:t>Click button next to name to inspect object details</a:t>
            </a:r>
          </a:p>
        </p:txBody>
      </p:sp>
    </p:spTree>
    <p:extLst>
      <p:ext uri="{BB962C8B-B14F-4D97-AF65-F5344CB8AC3E}">
        <p14:creationId xmlns:p14="http://schemas.microsoft.com/office/powerpoint/2010/main" val="584834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ABAF0F-46E9-5D4B-A980-173F6D98BD63}"/>
              </a:ext>
            </a:extLst>
          </p:cNvPr>
          <p:cNvPicPr>
            <a:picLocks noChangeAspect="1"/>
          </p:cNvPicPr>
          <p:nvPr/>
        </p:nvPicPr>
        <p:blipFill>
          <a:blip r:embed="rId3"/>
          <a:stretch>
            <a:fillRect/>
          </a:stretch>
        </p:blipFill>
        <p:spPr>
          <a:xfrm>
            <a:off x="637396" y="2084832"/>
            <a:ext cx="10034016" cy="3784506"/>
          </a:xfrm>
          <a:prstGeom prst="rect">
            <a:avLst/>
          </a:prstGeom>
        </p:spPr>
      </p:pic>
      <p:sp>
        <p:nvSpPr>
          <p:cNvPr id="4" name="Title 3">
            <a:extLst>
              <a:ext uri="{FF2B5EF4-FFF2-40B4-BE49-F238E27FC236}">
                <a16:creationId xmlns:a16="http://schemas.microsoft.com/office/drawing/2014/main" id="{6885D6BF-FC0C-47C6-B21F-30627D86E825}"/>
              </a:ext>
            </a:extLst>
          </p:cNvPr>
          <p:cNvSpPr>
            <a:spLocks noGrp="1"/>
          </p:cNvSpPr>
          <p:nvPr>
            <p:ph type="title"/>
          </p:nvPr>
        </p:nvSpPr>
        <p:spPr/>
        <p:txBody>
          <a:bodyPr/>
          <a:lstStyle/>
          <a:p>
            <a:r>
              <a:rPr lang="en-US" dirty="0"/>
              <a:t>Each variable has a data type</a:t>
            </a:r>
          </a:p>
        </p:txBody>
      </p:sp>
      <p:sp>
        <p:nvSpPr>
          <p:cNvPr id="2" name="Rectangle: Rounded Corners 1">
            <a:extLst>
              <a:ext uri="{FF2B5EF4-FFF2-40B4-BE49-F238E27FC236}">
                <a16:creationId xmlns:a16="http://schemas.microsoft.com/office/drawing/2014/main" id="{AC682C53-A1AA-4FAE-8A33-D09BA5E62D89}"/>
              </a:ext>
            </a:extLst>
          </p:cNvPr>
          <p:cNvSpPr/>
          <p:nvPr/>
        </p:nvSpPr>
        <p:spPr>
          <a:xfrm>
            <a:off x="901298" y="3857403"/>
            <a:ext cx="2442403" cy="101460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B402AE-ADAE-434E-A11F-22A93852DF61}"/>
              </a:ext>
            </a:extLst>
          </p:cNvPr>
          <p:cNvSpPr txBox="1"/>
          <p:nvPr/>
        </p:nvSpPr>
        <p:spPr>
          <a:xfrm>
            <a:off x="464024" y="6155140"/>
            <a:ext cx="11054686" cy="523220"/>
          </a:xfrm>
          <a:prstGeom prst="rect">
            <a:avLst/>
          </a:prstGeom>
          <a:noFill/>
        </p:spPr>
        <p:txBody>
          <a:bodyPr wrap="square" rtlCol="0">
            <a:spAutoFit/>
          </a:bodyPr>
          <a:lstStyle/>
          <a:p>
            <a:r>
              <a:rPr lang="en-US" sz="2800" dirty="0"/>
              <a:t>Date times have been captured as characters (</a:t>
            </a:r>
            <a:r>
              <a:rPr lang="en-US" sz="2800" dirty="0" err="1"/>
              <a:t>chr</a:t>
            </a:r>
            <a:r>
              <a:rPr lang="en-US" sz="2800" dirty="0"/>
              <a:t>) rather than time stamps</a:t>
            </a:r>
          </a:p>
        </p:txBody>
      </p:sp>
    </p:spTree>
    <p:extLst>
      <p:ext uri="{BB962C8B-B14F-4D97-AF65-F5344CB8AC3E}">
        <p14:creationId xmlns:p14="http://schemas.microsoft.com/office/powerpoint/2010/main" val="1531293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139A-E448-48CC-A638-681BC109B650}"/>
              </a:ext>
            </a:extLst>
          </p:cNvPr>
          <p:cNvSpPr>
            <a:spLocks noGrp="1"/>
          </p:cNvSpPr>
          <p:nvPr>
            <p:ph type="title"/>
          </p:nvPr>
        </p:nvSpPr>
        <p:spPr/>
        <p:txBody>
          <a:bodyPr/>
          <a:lstStyle/>
          <a:p>
            <a:r>
              <a:rPr lang="en-US" dirty="0"/>
              <a:t>Data types/formats can be specified on input</a:t>
            </a:r>
          </a:p>
        </p:txBody>
      </p:sp>
      <p:sp>
        <p:nvSpPr>
          <p:cNvPr id="4" name="Rectangle 3">
            <a:extLst>
              <a:ext uri="{FF2B5EF4-FFF2-40B4-BE49-F238E27FC236}">
                <a16:creationId xmlns:a16="http://schemas.microsoft.com/office/drawing/2014/main" id="{65C6AD4E-1601-4B45-9D80-4CBD96041EC7}"/>
              </a:ext>
            </a:extLst>
          </p:cNvPr>
          <p:cNvSpPr/>
          <p:nvPr/>
        </p:nvSpPr>
        <p:spPr>
          <a:xfrm>
            <a:off x="310242" y="2463019"/>
            <a:ext cx="11881758" cy="22467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8E9D36A-33A4-4AC8-AEDE-695C0D1F36A5}"/>
              </a:ext>
            </a:extLst>
          </p:cNvPr>
          <p:cNvSpPr txBox="1"/>
          <p:nvPr/>
        </p:nvSpPr>
        <p:spPr>
          <a:xfrm>
            <a:off x="1351721" y="1966586"/>
            <a:ext cx="9713844" cy="2480154"/>
          </a:xfrm>
          <a:prstGeom prst="rect">
            <a:avLst/>
          </a:prstGeom>
          <a:noFill/>
        </p:spPr>
        <p:txBody>
          <a:bodyPr wrap="square" rtlCol="0">
            <a:spAutoFit/>
          </a:bodyPr>
          <a:lstStyle/>
          <a:p>
            <a:endParaRPr lang="en-US" dirty="0"/>
          </a:p>
        </p:txBody>
      </p:sp>
      <p:sp>
        <p:nvSpPr>
          <p:cNvPr id="10" name="Rounded Rectangle 10">
            <a:extLst>
              <a:ext uri="{FF2B5EF4-FFF2-40B4-BE49-F238E27FC236}">
                <a16:creationId xmlns:a16="http://schemas.microsoft.com/office/drawing/2014/main" id="{6493E582-324F-4FB9-82D6-44932982C39D}"/>
              </a:ext>
            </a:extLst>
          </p:cNvPr>
          <p:cNvSpPr/>
          <p:nvPr/>
        </p:nvSpPr>
        <p:spPr>
          <a:xfrm>
            <a:off x="8290426" y="4709788"/>
            <a:ext cx="1855304" cy="14114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Datetime format</a:t>
            </a:r>
          </a:p>
        </p:txBody>
      </p:sp>
      <p:sp>
        <p:nvSpPr>
          <p:cNvPr id="11" name="Triangle 11">
            <a:extLst>
              <a:ext uri="{FF2B5EF4-FFF2-40B4-BE49-F238E27FC236}">
                <a16:creationId xmlns:a16="http://schemas.microsoft.com/office/drawing/2014/main" id="{10C3664B-8FD8-4BA3-8857-7301AC87DDAE}"/>
              </a:ext>
            </a:extLst>
          </p:cNvPr>
          <p:cNvSpPr/>
          <p:nvPr/>
        </p:nvSpPr>
        <p:spPr>
          <a:xfrm>
            <a:off x="9086689" y="3807912"/>
            <a:ext cx="381098" cy="901874"/>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31C92C7-58EB-4B50-B846-07F2CA049C7E}"/>
              </a:ext>
            </a:extLst>
          </p:cNvPr>
          <p:cNvSpPr/>
          <p:nvPr/>
        </p:nvSpPr>
        <p:spPr>
          <a:xfrm>
            <a:off x="1932046" y="4126172"/>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types argument to force data type</a:t>
            </a:r>
          </a:p>
        </p:txBody>
      </p:sp>
      <p:sp>
        <p:nvSpPr>
          <p:cNvPr id="7" name="Triangle 7">
            <a:extLst>
              <a:ext uri="{FF2B5EF4-FFF2-40B4-BE49-F238E27FC236}">
                <a16:creationId xmlns:a16="http://schemas.microsoft.com/office/drawing/2014/main" id="{EFF1867A-5637-430B-AF0B-9D1B1AD4FE9B}"/>
              </a:ext>
            </a:extLst>
          </p:cNvPr>
          <p:cNvSpPr/>
          <p:nvPr/>
        </p:nvSpPr>
        <p:spPr>
          <a:xfrm>
            <a:off x="3390621" y="3258779"/>
            <a:ext cx="381095" cy="1151576"/>
          </a:xfrm>
          <a:prstGeom prst="triangle">
            <a:avLst>
              <a:gd name="adj" fmla="val 10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001D7D6-4879-48E1-9FBF-C89CA323731F}"/>
              </a:ext>
            </a:extLst>
          </p:cNvPr>
          <p:cNvSpPr txBox="1"/>
          <p:nvPr/>
        </p:nvSpPr>
        <p:spPr>
          <a:xfrm>
            <a:off x="310242" y="2500597"/>
            <a:ext cx="12395141" cy="1938992"/>
          </a:xfrm>
          <a:prstGeom prst="rect">
            <a:avLst/>
          </a:prstGeom>
          <a:noFill/>
        </p:spPr>
        <p:txBody>
          <a:bodyPr wrap="square" rtlCol="0">
            <a:spAutoFit/>
          </a:bodyPr>
          <a:lstStyle/>
          <a:p>
            <a:r>
              <a:rPr lang="en-US" sz="2400" dirty="0">
                <a:latin typeface="Monaco"/>
              </a:rPr>
              <a:t>orders &lt;- </a:t>
            </a:r>
            <a:r>
              <a:rPr lang="en-US" sz="2400" dirty="0" err="1">
                <a:latin typeface="Monaco"/>
              </a:rPr>
              <a:t>read_csv</a:t>
            </a:r>
            <a:r>
              <a:rPr lang="en-US" sz="2400" dirty="0">
                <a:latin typeface="Monaco"/>
              </a:rPr>
              <a:t>("data/orders_data_set.csv", </a:t>
            </a:r>
          </a:p>
          <a:p>
            <a:r>
              <a:rPr lang="en-US" sz="2400" dirty="0">
                <a:latin typeface="Monaco"/>
              </a:rPr>
              <a:t>                   </a:t>
            </a:r>
            <a:r>
              <a:rPr lang="en-US" sz="2400" dirty="0" err="1">
                <a:latin typeface="Monaco"/>
              </a:rPr>
              <a:t>col_types</a:t>
            </a:r>
            <a:r>
              <a:rPr lang="en-US" sz="2400" dirty="0">
                <a:latin typeface="Monaco"/>
              </a:rPr>
              <a:t> = cols(</a:t>
            </a:r>
          </a:p>
          <a:p>
            <a:r>
              <a:rPr lang="en-US" sz="2400" dirty="0">
                <a:latin typeface="Monaco"/>
              </a:rPr>
              <a:t>                     </a:t>
            </a:r>
            <a:r>
              <a:rPr lang="en-US" sz="2400" dirty="0" err="1">
                <a:latin typeface="Monaco"/>
              </a:rPr>
              <a:t>order_time</a:t>
            </a:r>
            <a:r>
              <a:rPr lang="en-US" sz="2400" dirty="0">
                <a:latin typeface="Monaco"/>
              </a:rPr>
              <a:t> = </a:t>
            </a:r>
            <a:r>
              <a:rPr lang="en-US" sz="2400" dirty="0" err="1">
                <a:latin typeface="Monaco"/>
              </a:rPr>
              <a:t>col_datetime</a:t>
            </a:r>
            <a:r>
              <a:rPr lang="en-US" sz="2400" dirty="0">
                <a:latin typeface="Monaco"/>
              </a:rPr>
              <a:t>("%m/%d/%Y %H:%M")</a:t>
            </a:r>
          </a:p>
          <a:p>
            <a:r>
              <a:rPr lang="en-US" sz="2400" dirty="0">
                <a:latin typeface="Monaco"/>
              </a:rPr>
              <a:t>                     )</a:t>
            </a:r>
          </a:p>
          <a:p>
            <a:r>
              <a:rPr lang="en-US" sz="2400" dirty="0">
                <a:latin typeface="Monaco"/>
              </a:rPr>
              <a:t>                   )</a:t>
            </a:r>
          </a:p>
        </p:txBody>
      </p:sp>
    </p:spTree>
    <p:extLst>
      <p:ext uri="{BB962C8B-B14F-4D97-AF65-F5344CB8AC3E}">
        <p14:creationId xmlns:p14="http://schemas.microsoft.com/office/powerpoint/2010/main" val="358285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626364" y="2179529"/>
            <a:ext cx="11173154" cy="4678471"/>
          </a:xfrm>
        </p:spPr>
        <p:txBody>
          <a:bodyPr>
            <a:normAutofit/>
          </a:bodyPr>
          <a:lstStyle/>
          <a:p>
            <a:pPr>
              <a:buClr>
                <a:schemeClr val="accent4">
                  <a:lumMod val="75000"/>
                </a:schemeClr>
              </a:buClr>
            </a:pPr>
            <a:r>
              <a:rPr lang="en-US" dirty="0"/>
              <a:t>1. Import the </a:t>
            </a:r>
            <a:r>
              <a:rPr lang="en-US" dirty="0" err="1"/>
              <a:t>result_time</a:t>
            </a:r>
            <a:r>
              <a:rPr lang="en-US" dirty="0"/>
              <a:t> and </a:t>
            </a:r>
            <a:r>
              <a:rPr lang="en-US" dirty="0" err="1"/>
              <a:t>review_time</a:t>
            </a:r>
            <a:r>
              <a:rPr lang="en-US" dirty="0"/>
              <a:t> columns so they are also datetimes</a:t>
            </a:r>
          </a:p>
          <a:p>
            <a:pPr>
              <a:buClr>
                <a:schemeClr val="accent4">
                  <a:lumMod val="75000"/>
                </a:schemeClr>
              </a:buClr>
            </a:pPr>
            <a:r>
              <a:rPr lang="en-US" dirty="0"/>
              <a:t>2. View the data by clicking on the ”orders” object name</a:t>
            </a:r>
          </a:p>
        </p:txBody>
      </p:sp>
    </p:spTree>
    <p:extLst>
      <p:ext uri="{BB962C8B-B14F-4D97-AF65-F5344CB8AC3E}">
        <p14:creationId xmlns:p14="http://schemas.microsoft.com/office/powerpoint/2010/main" val="1422617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702676"/>
            <a:ext cx="9948672" cy="460668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summary() function provides you with some abbreviated metadata about your </a:t>
            </a:r>
            <a:r>
              <a:rPr lang="en-US" sz="3200" dirty="0" err="1"/>
              <a:t>dataframe</a:t>
            </a:r>
            <a:r>
              <a:rPr lang="en-US" sz="3200" dirty="0"/>
              <a:t>.</a:t>
            </a:r>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b="60196"/>
          <a:stretch/>
        </p:blipFill>
        <p:spPr>
          <a:xfrm>
            <a:off x="4127090" y="3672357"/>
            <a:ext cx="6617110" cy="2510879"/>
          </a:xfrm>
          <a:prstGeom prst="rect">
            <a:avLst/>
          </a:prstGeom>
        </p:spPr>
      </p:pic>
      <p:sp>
        <p:nvSpPr>
          <p:cNvPr id="6" name="Rounded Rectangular Callout 5">
            <a:extLst>
              <a:ext uri="{FF2B5EF4-FFF2-40B4-BE49-F238E27FC236}">
                <a16:creationId xmlns:a16="http://schemas.microsoft.com/office/drawing/2014/main" id="{17A6534F-3B5C-7D45-A58B-6F15B7F39EA2}"/>
              </a:ext>
            </a:extLst>
          </p:cNvPr>
          <p:cNvSpPr/>
          <p:nvPr/>
        </p:nvSpPr>
        <p:spPr>
          <a:xfrm>
            <a:off x="9016752" y="4007738"/>
            <a:ext cx="2870418" cy="1508105"/>
          </a:xfrm>
          <a:prstGeom prst="wedgeRoundRectCallout">
            <a:avLst>
              <a:gd name="adj1" fmla="val -74386"/>
              <a:gd name="adj2" fmla="val -2325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B789-6978-CA43-9B09-0138B30633C3}"/>
              </a:ext>
            </a:extLst>
          </p:cNvPr>
          <p:cNvSpPr txBox="1"/>
          <p:nvPr/>
        </p:nvSpPr>
        <p:spPr>
          <a:xfrm>
            <a:off x="9092952" y="4284736"/>
            <a:ext cx="2718018" cy="954107"/>
          </a:xfrm>
          <a:prstGeom prst="rect">
            <a:avLst/>
          </a:prstGeom>
          <a:noFill/>
        </p:spPr>
        <p:txBody>
          <a:bodyPr wrap="square" rtlCol="0" anchor="ctr">
            <a:spAutoFit/>
          </a:bodyPr>
          <a:lstStyle/>
          <a:p>
            <a:pPr algn="ctr"/>
            <a:r>
              <a:rPr lang="en-US" sz="2800" dirty="0">
                <a:solidFill>
                  <a:schemeClr val="bg1"/>
                </a:solidFill>
              </a:rPr>
              <a:t>Attributes (Columns)</a:t>
            </a:r>
            <a:endParaRPr lang="en-US" dirty="0">
              <a:solidFill>
                <a:schemeClr val="bg1"/>
              </a:solidFill>
            </a:endParaRPr>
          </a:p>
        </p:txBody>
      </p:sp>
      <p:sp>
        <p:nvSpPr>
          <p:cNvPr id="8" name="Rounded Rectangular Callout 7">
            <a:extLst>
              <a:ext uri="{FF2B5EF4-FFF2-40B4-BE49-F238E27FC236}">
                <a16:creationId xmlns:a16="http://schemas.microsoft.com/office/drawing/2014/main" id="{D9DD900C-8623-444E-9369-846CDA951EA1}"/>
              </a:ext>
            </a:extLst>
          </p:cNvPr>
          <p:cNvSpPr/>
          <p:nvPr/>
        </p:nvSpPr>
        <p:spPr>
          <a:xfrm>
            <a:off x="581416" y="3419691"/>
            <a:ext cx="2870418" cy="1508105"/>
          </a:xfrm>
          <a:prstGeom prst="wedgeRoundRectCallout">
            <a:avLst>
              <a:gd name="adj1" fmla="val 81049"/>
              <a:gd name="adj2" fmla="val 373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F02632-B38F-5E4E-A841-1BBC5E493EA7}"/>
              </a:ext>
            </a:extLst>
          </p:cNvPr>
          <p:cNvSpPr txBox="1"/>
          <p:nvPr/>
        </p:nvSpPr>
        <p:spPr>
          <a:xfrm>
            <a:off x="657616" y="3481245"/>
            <a:ext cx="2718018" cy="1384995"/>
          </a:xfrm>
          <a:prstGeom prst="rect">
            <a:avLst/>
          </a:prstGeom>
          <a:noFill/>
        </p:spPr>
        <p:txBody>
          <a:bodyPr wrap="square" rtlCol="0" anchor="ctr">
            <a:spAutoFit/>
          </a:bodyPr>
          <a:lstStyle/>
          <a:p>
            <a:pPr algn="ctr"/>
            <a:r>
              <a:rPr lang="en-US" sz="2800" dirty="0">
                <a:solidFill>
                  <a:schemeClr val="bg1"/>
                </a:solidFill>
              </a:rPr>
              <a:t>Number of Observations (Rows)</a:t>
            </a:r>
            <a:endParaRPr lang="en-US" dirty="0">
              <a:solidFill>
                <a:schemeClr val="bg1"/>
              </a:solidFill>
            </a:endParaRPr>
          </a:p>
        </p:txBody>
      </p:sp>
      <p:sp>
        <p:nvSpPr>
          <p:cNvPr id="10" name="Rounded Rectangular Callout 9">
            <a:extLst>
              <a:ext uri="{FF2B5EF4-FFF2-40B4-BE49-F238E27FC236}">
                <a16:creationId xmlns:a16="http://schemas.microsoft.com/office/drawing/2014/main" id="{CDBAFADA-2B05-2A4F-8E3C-1F3353DF2EB1}"/>
              </a:ext>
            </a:extLst>
          </p:cNvPr>
          <p:cNvSpPr/>
          <p:nvPr/>
        </p:nvSpPr>
        <p:spPr>
          <a:xfrm>
            <a:off x="577970" y="5177289"/>
            <a:ext cx="2870418" cy="1508105"/>
          </a:xfrm>
          <a:prstGeom prst="wedgeRoundRectCallout">
            <a:avLst>
              <a:gd name="adj1" fmla="val 81049"/>
              <a:gd name="adj2" fmla="val -5566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DA0C1-002F-8344-9A98-8E7856CC2A2F}"/>
              </a:ext>
            </a:extLst>
          </p:cNvPr>
          <p:cNvSpPr txBox="1"/>
          <p:nvPr/>
        </p:nvSpPr>
        <p:spPr>
          <a:xfrm>
            <a:off x="654170" y="5669730"/>
            <a:ext cx="2718018" cy="523220"/>
          </a:xfrm>
          <a:prstGeom prst="rect">
            <a:avLst/>
          </a:prstGeom>
          <a:noFill/>
        </p:spPr>
        <p:txBody>
          <a:bodyPr wrap="square" rtlCol="0" anchor="ctr">
            <a:spAutoFit/>
          </a:bodyPr>
          <a:lstStyle/>
          <a:p>
            <a:pPr algn="ctr"/>
            <a:r>
              <a:rPr lang="en-US" sz="2800" dirty="0">
                <a:solidFill>
                  <a:schemeClr val="bg1"/>
                </a:solidFill>
              </a:rPr>
              <a:t>Data Type</a:t>
            </a:r>
            <a:endParaRPr lang="en-US" dirty="0">
              <a:solidFill>
                <a:schemeClr val="bg1"/>
              </a:solidFill>
            </a:endParaRPr>
          </a:p>
        </p:txBody>
      </p:sp>
      <p:grpSp>
        <p:nvGrpSpPr>
          <p:cNvPr id="15" name="Group 14">
            <a:extLst>
              <a:ext uri="{FF2B5EF4-FFF2-40B4-BE49-F238E27FC236}">
                <a16:creationId xmlns:a16="http://schemas.microsoft.com/office/drawing/2014/main" id="{82678B60-2711-CC40-BD8D-8F411BBB7C29}"/>
              </a:ext>
            </a:extLst>
          </p:cNvPr>
          <p:cNvGrpSpPr/>
          <p:nvPr/>
        </p:nvGrpSpPr>
        <p:grpSpPr>
          <a:xfrm>
            <a:off x="3537896" y="2764371"/>
            <a:ext cx="4921136" cy="655320"/>
            <a:chOff x="2080823" y="3162925"/>
            <a:chExt cx="8090004" cy="655320"/>
          </a:xfrm>
        </p:grpSpPr>
        <p:sp>
          <p:nvSpPr>
            <p:cNvPr id="16" name="Rectangle 15">
              <a:extLst>
                <a:ext uri="{FF2B5EF4-FFF2-40B4-BE49-F238E27FC236}">
                  <a16:creationId xmlns:a16="http://schemas.microsoft.com/office/drawing/2014/main" id="{63F488AD-A523-5C44-ADBF-61013A9D7C8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DCD875-5DD7-DE41-A4FD-E89747C99A64}"/>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summary</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41824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t="40162" b="3689"/>
          <a:stretch/>
        </p:blipFill>
        <p:spPr>
          <a:xfrm>
            <a:off x="3534692" y="3707135"/>
            <a:ext cx="5886547" cy="3150866"/>
          </a:xfrm>
          <a:prstGeom prst="rect">
            <a:avLst/>
          </a:prstGeom>
        </p:spPr>
      </p:pic>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1457135"/>
            <a:chOff x="2080823" y="3162925"/>
            <a:chExt cx="8090004" cy="1457135"/>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1384995"/>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i="1"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184772" y="4943235"/>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60972" y="5220233"/>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spTree>
    <p:extLst>
      <p:ext uri="{BB962C8B-B14F-4D97-AF65-F5344CB8AC3E}">
        <p14:creationId xmlns:p14="http://schemas.microsoft.com/office/powerpoint/2010/main" val="2813097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#8</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55000" lnSpcReduction="20000"/>
          </a:bodyPr>
          <a:lstStyle/>
          <a:p>
            <a:pPr marL="0" indent="0">
              <a:buNone/>
            </a:pPr>
            <a:r>
              <a:rPr lang="en-US" dirty="0"/>
              <a:t>Summarizing </a:t>
            </a:r>
            <a:r>
              <a:rPr lang="en-US" dirty="0" err="1"/>
              <a:t>Dataframes</a:t>
            </a:r>
            <a:r>
              <a:rPr lang="en-US" dirty="0"/>
              <a:t> and Understanding Object Contents</a:t>
            </a:r>
          </a:p>
          <a:p>
            <a:pPr marL="0" indent="0">
              <a:buNone/>
            </a:pPr>
            <a:endParaRPr lang="en-US" dirty="0"/>
          </a:p>
          <a:p>
            <a:pPr marL="0" indent="0">
              <a:buNone/>
            </a:pPr>
            <a:r>
              <a:rPr lang="en-US" dirty="0"/>
              <a:t>-Use the </a:t>
            </a:r>
            <a:r>
              <a:rPr lang="en-US" b="1" dirty="0"/>
              <a:t>summary()</a:t>
            </a:r>
            <a:r>
              <a:rPr lang="en-US" dirty="0"/>
              <a:t> function on our object </a:t>
            </a:r>
            <a:r>
              <a:rPr lang="en-US" b="1" dirty="0" err="1"/>
              <a:t>test_catalog</a:t>
            </a:r>
            <a:endParaRPr lang="en-US" dirty="0"/>
          </a:p>
          <a:p>
            <a:pPr marL="0" indent="0">
              <a:buNone/>
            </a:pPr>
            <a:endParaRPr lang="en-US" dirty="0"/>
          </a:p>
          <a:p>
            <a:pPr marL="0" indent="0">
              <a:buNone/>
            </a:pPr>
            <a:r>
              <a:rPr lang="en-US" dirty="0"/>
              <a:t>-Leverage the </a:t>
            </a:r>
            <a:r>
              <a:rPr lang="en-US" b="1" dirty="0"/>
              <a:t>tail()</a:t>
            </a:r>
            <a:r>
              <a:rPr lang="en-US" dirty="0"/>
              <a:t> function to review the </a:t>
            </a:r>
            <a:r>
              <a:rPr lang="en-US" b="1" dirty="0"/>
              <a:t>last 10 rows </a:t>
            </a:r>
            <a:r>
              <a:rPr lang="en-US" dirty="0"/>
              <a:t>of the data frame.</a:t>
            </a:r>
          </a:p>
          <a:p>
            <a:pPr marL="0" indent="0">
              <a:buNone/>
            </a:pPr>
            <a:endParaRPr lang="en-US" b="1" dirty="0"/>
          </a:p>
          <a:p>
            <a:pPr marL="0" indent="0">
              <a:buNone/>
            </a:pPr>
            <a:r>
              <a:rPr lang="en-US" dirty="0"/>
              <a:t>-What is the 10</a:t>
            </a:r>
            <a:r>
              <a:rPr lang="en-US" baseline="30000" dirty="0"/>
              <a:t>th</a:t>
            </a:r>
            <a:r>
              <a:rPr lang="en-US" dirty="0"/>
              <a:t> test from the end of the table? </a:t>
            </a:r>
          </a:p>
        </p:txBody>
      </p:sp>
    </p:spTree>
    <p:extLst>
      <p:ext uri="{BB962C8B-B14F-4D97-AF65-F5344CB8AC3E}">
        <p14:creationId xmlns:p14="http://schemas.microsoft.com/office/powerpoint/2010/main" val="243440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831200" y="584069"/>
            <a:ext cx="11360800" cy="763600"/>
          </a:xfrm>
          <a:prstGeom prst="rect">
            <a:avLst/>
          </a:prstGeom>
        </p:spPr>
        <p:txBody>
          <a:bodyPr spcFirstLastPara="1" wrap="square" lIns="121900" tIns="121900" rIns="121900" bIns="121900" anchor="t" anchorCtr="0">
            <a:noAutofit/>
          </a:bodyPr>
          <a:lstStyle/>
          <a:p>
            <a:r>
              <a:rPr lang="en" dirty="0"/>
              <a:t>Lectures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 name="Down Arrow 1"/>
          <p:cNvSpPr/>
          <p:nvPr/>
        </p:nvSpPr>
        <p:spPr>
          <a:xfrm>
            <a:off x="3322100" y="362391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7" name="Down Arrow 6"/>
          <p:cNvSpPr/>
          <p:nvPr/>
        </p:nvSpPr>
        <p:spPr>
          <a:xfrm rot="16200000">
            <a:off x="5709700" y="4551561"/>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8" name="Down Arrow 7"/>
          <p:cNvSpPr/>
          <p:nvPr/>
        </p:nvSpPr>
        <p:spPr>
          <a:xfrm rot="5400000">
            <a:off x="5709700" y="246539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67461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p:cTn id="10" dur="500"/>
                                        <p:tgtEl>
                                          <p:spTgt spid="3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Console… I only just knew you</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As the complexity of our coding increases, the ability to iterate our lines of code as we write becomes apparent</a:t>
            </a:r>
          </a:p>
          <a:p>
            <a:pPr>
              <a:buFont typeface="Arial" panose="020B0604020202020204" pitchFamily="34" charset="0"/>
              <a:buChar char="•"/>
            </a:pPr>
            <a:endParaRPr lang="en-US" sz="3200" dirty="0"/>
          </a:p>
          <a:p>
            <a:pPr>
              <a:buFont typeface="Arial" panose="020B0604020202020204" pitchFamily="34" charset="0"/>
              <a:buChar char="•"/>
            </a:pPr>
            <a:r>
              <a:rPr lang="en-US" sz="3200" dirty="0"/>
              <a:t>We find it increasing difficult to manage the names and states of objects in our environment</a:t>
            </a:r>
          </a:p>
          <a:p>
            <a:pPr>
              <a:buFont typeface="Arial" panose="020B0604020202020204" pitchFamily="34" charset="0"/>
              <a:buChar char="•"/>
            </a:pPr>
            <a:endParaRPr lang="en-US" sz="3200" dirty="0"/>
          </a:p>
          <a:p>
            <a:pPr>
              <a:buFont typeface="Arial" panose="020B0604020202020204" pitchFamily="34" charset="0"/>
              <a:buChar char="•"/>
            </a:pPr>
            <a:r>
              <a:rPr lang="en-US" sz="3200" dirty="0"/>
              <a:t>And the console shows us its limitations</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71161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1C325-3243-7A45-9C5A-EDC26A65A9B1}"/>
              </a:ext>
            </a:extLst>
          </p:cNvPr>
          <p:cNvSpPr/>
          <p:nvPr/>
        </p:nvSpPr>
        <p:spPr>
          <a:xfrm rot="1267757">
            <a:off x="4713278" y="3942052"/>
            <a:ext cx="1767189" cy="21128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11DAB16A-D06D-FE4C-9F9B-589B6175D7B2}"/>
              </a:ext>
            </a:extLst>
          </p:cNvPr>
          <p:cNvSpPr/>
          <p:nvPr/>
        </p:nvSpPr>
        <p:spPr>
          <a:xfrm>
            <a:off x="8011995" y="930897"/>
            <a:ext cx="3204644" cy="2608974"/>
          </a:xfrm>
          <a:prstGeom prst="wedgeRoundRectCallout">
            <a:avLst>
              <a:gd name="adj1" fmla="val -85280"/>
              <a:gd name="adj2" fmla="val -302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Hero is Born</a:t>
            </a:r>
          </a:p>
        </p:txBody>
      </p:sp>
      <p:pic>
        <p:nvPicPr>
          <p:cNvPr id="2050" name="Picture 2" descr="http://readxl.tidyverse.org/">
            <a:extLst>
              <a:ext uri="{FF2B5EF4-FFF2-40B4-BE49-F238E27FC236}">
                <a16:creationId xmlns:a16="http://schemas.microsoft.com/office/drawing/2014/main" id="{EAD6BF3F-D6CC-8B4D-95CF-040618C34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639" y="2900856"/>
            <a:ext cx="2325840" cy="26959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954EC-25A2-C840-BDBB-E02E6168791F}"/>
              </a:ext>
            </a:extLst>
          </p:cNvPr>
          <p:cNvCxnSpPr>
            <a:cxnSpLocks/>
          </p:cNvCxnSpPr>
          <p:nvPr/>
        </p:nvCxnSpPr>
        <p:spPr>
          <a:xfrm flipH="1">
            <a:off x="5029200" y="52026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B5667-61C7-B349-9ABF-3B6EF8A03F41}"/>
              </a:ext>
            </a:extLst>
          </p:cNvPr>
          <p:cNvCxnSpPr>
            <a:cxnSpLocks/>
          </p:cNvCxnSpPr>
          <p:nvPr/>
        </p:nvCxnSpPr>
        <p:spPr>
          <a:xfrm>
            <a:off x="5029200" y="57859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0386C4-3746-C14D-A545-8AA86169A1D1}"/>
              </a:ext>
            </a:extLst>
          </p:cNvPr>
          <p:cNvCxnSpPr>
            <a:cxnSpLocks/>
          </p:cNvCxnSpPr>
          <p:nvPr/>
        </p:nvCxnSpPr>
        <p:spPr>
          <a:xfrm>
            <a:off x="4593021" y="64352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835F3-4226-5747-A53B-DE56ED172424}"/>
              </a:ext>
            </a:extLst>
          </p:cNvPr>
          <p:cNvGrpSpPr/>
          <p:nvPr/>
        </p:nvGrpSpPr>
        <p:grpSpPr>
          <a:xfrm flipH="1">
            <a:off x="6599348" y="5202621"/>
            <a:ext cx="846082" cy="1232655"/>
            <a:chOff x="4745421" y="5355021"/>
            <a:chExt cx="846082" cy="1232655"/>
          </a:xfrm>
        </p:grpSpPr>
        <p:cxnSp>
          <p:nvCxnSpPr>
            <p:cNvPr id="16" name="Straight Connector 15">
              <a:extLst>
                <a:ext uri="{FF2B5EF4-FFF2-40B4-BE49-F238E27FC236}">
                  <a16:creationId xmlns:a16="http://schemas.microsoft.com/office/drawing/2014/main" id="{343E998F-EB47-CB44-AE87-02DD880DF424}"/>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C55DC6B-0109-E640-9BE4-1790BDCDDC39}"/>
                </a:ext>
              </a:extLst>
            </p:cNvPr>
            <p:cNvGrpSpPr/>
            <p:nvPr/>
          </p:nvGrpSpPr>
          <p:grpSpPr>
            <a:xfrm>
              <a:off x="4745421" y="5938345"/>
              <a:ext cx="436179" cy="649331"/>
              <a:chOff x="4745421" y="5938345"/>
              <a:chExt cx="436179" cy="649331"/>
            </a:xfrm>
          </p:grpSpPr>
          <p:cxnSp>
            <p:nvCxnSpPr>
              <p:cNvPr id="17" name="Straight Connector 16">
                <a:extLst>
                  <a:ext uri="{FF2B5EF4-FFF2-40B4-BE49-F238E27FC236}">
                    <a16:creationId xmlns:a16="http://schemas.microsoft.com/office/drawing/2014/main" id="{D60E7F4F-5747-E94C-A41C-2D868A9C1AF2}"/>
                  </a:ext>
                </a:extLst>
              </p:cNvPr>
              <p:cNvCxnSpPr>
                <a:cxnSpLocks/>
              </p:cNvCxnSpPr>
              <p:nvPr/>
            </p:nvCxnSpPr>
            <p:spPr>
              <a:xfrm>
                <a:off x="5181600"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9DC967-7D62-4144-87D4-E550D226F790}"/>
                  </a:ext>
                </a:extLst>
              </p:cNvPr>
              <p:cNvCxnSpPr>
                <a:cxnSpLocks/>
              </p:cNvCxnSpPr>
              <p:nvPr/>
            </p:nvCxnSpPr>
            <p:spPr>
              <a:xfrm>
                <a:off x="4745421" y="65876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D33802C3-2E78-4F49-B3FF-9411955F6E49}"/>
              </a:ext>
            </a:extLst>
          </p:cNvPr>
          <p:cNvCxnSpPr>
            <a:cxnSpLocks/>
          </p:cNvCxnSpPr>
          <p:nvPr/>
        </p:nvCxnSpPr>
        <p:spPr>
          <a:xfrm rot="16200000">
            <a:off x="7327191" y="3726657"/>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57316-987C-BD43-9EBB-8B3346EF9FC7}"/>
              </a:ext>
            </a:extLst>
          </p:cNvPr>
          <p:cNvCxnSpPr>
            <a:cxnSpLocks/>
          </p:cNvCxnSpPr>
          <p:nvPr/>
        </p:nvCxnSpPr>
        <p:spPr>
          <a:xfrm rot="10800000" flipH="1">
            <a:off x="7823803" y="3186528"/>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4814D9E-EE57-B049-8958-12CBA06B4A8C}"/>
              </a:ext>
            </a:extLst>
          </p:cNvPr>
          <p:cNvGrpSpPr/>
          <p:nvPr/>
        </p:nvGrpSpPr>
        <p:grpSpPr>
          <a:xfrm rot="5400000">
            <a:off x="4104606" y="3413237"/>
            <a:ext cx="409903" cy="1210162"/>
            <a:chOff x="5181600" y="5355021"/>
            <a:chExt cx="409903" cy="1210162"/>
          </a:xfrm>
        </p:grpSpPr>
        <p:cxnSp>
          <p:nvCxnSpPr>
            <p:cNvPr id="27" name="Straight Connector 26">
              <a:extLst>
                <a:ext uri="{FF2B5EF4-FFF2-40B4-BE49-F238E27FC236}">
                  <a16:creationId xmlns:a16="http://schemas.microsoft.com/office/drawing/2014/main" id="{D7C01906-8741-624B-8133-498900C585C9}"/>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CBB530-8EBF-984B-9AF3-3C212EB13B9F}"/>
                </a:ext>
              </a:extLst>
            </p:cNvPr>
            <p:cNvCxnSpPr>
              <a:cxnSpLocks/>
            </p:cNvCxnSpPr>
            <p:nvPr/>
          </p:nvCxnSpPr>
          <p:spPr>
            <a:xfrm>
              <a:off x="5181601"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11EC99D-44D0-3B49-AF73-B210C214A86F}"/>
              </a:ext>
            </a:extLst>
          </p:cNvPr>
          <p:cNvSpPr/>
          <p:nvPr/>
        </p:nvSpPr>
        <p:spPr>
          <a:xfrm>
            <a:off x="5387078" y="1519895"/>
            <a:ext cx="1380961" cy="13809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A0927D-6D36-974F-83A1-0B2B07C8C835}"/>
              </a:ext>
            </a:extLst>
          </p:cNvPr>
          <p:cNvSpPr/>
          <p:nvPr/>
        </p:nvSpPr>
        <p:spPr>
          <a:xfrm rot="20668628">
            <a:off x="5819240" y="2456632"/>
            <a:ext cx="516636" cy="15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C086F-48BB-9647-B476-6E952F2FC66E}"/>
              </a:ext>
            </a:extLst>
          </p:cNvPr>
          <p:cNvSpPr/>
          <p:nvPr/>
        </p:nvSpPr>
        <p:spPr>
          <a:xfrm>
            <a:off x="5690081"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237164-AB0E-6943-BAC3-17776E8A5AB7}"/>
              </a:ext>
            </a:extLst>
          </p:cNvPr>
          <p:cNvSpPr/>
          <p:nvPr/>
        </p:nvSpPr>
        <p:spPr>
          <a:xfrm>
            <a:off x="6126356"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B88154-6FF4-324C-9546-1505FC73D2D9}"/>
              </a:ext>
            </a:extLst>
          </p:cNvPr>
          <p:cNvSpPr txBox="1"/>
          <p:nvPr/>
        </p:nvSpPr>
        <p:spPr>
          <a:xfrm>
            <a:off x="8262402" y="585216"/>
            <a:ext cx="2718018" cy="295465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Hi!  My name is Mark Down and I am here to save earth from non-reproducible reporting.</a:t>
            </a:r>
            <a:endParaRPr lang="en-US" dirty="0">
              <a:solidFill>
                <a:schemeClr val="bg1"/>
              </a:solidFill>
            </a:endParaRPr>
          </a:p>
        </p:txBody>
      </p:sp>
      <p:pic>
        <p:nvPicPr>
          <p:cNvPr id="25" name="Timer_Black_W_10_Alarm-6">
            <a:hlinkClick r:id="" action="ppaction://media"/>
            <a:extLst>
              <a:ext uri="{FF2B5EF4-FFF2-40B4-BE49-F238E27FC236}">
                <a16:creationId xmlns:a16="http://schemas.microsoft.com/office/drawing/2014/main" id="{C642FAAB-A2CC-2B45-AA77-9042049A57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80030" y="5679828"/>
            <a:ext cx="2130970" cy="637613"/>
          </a:xfrm>
          <a:prstGeom prst="rect">
            <a:avLst/>
          </a:prstGeom>
          <a:ln>
            <a:solidFill>
              <a:schemeClr val="bg1">
                <a:lumMod val="50000"/>
              </a:schemeClr>
            </a:solidFill>
          </a:ln>
        </p:spPr>
      </p:pic>
    </p:spTree>
    <p:extLst>
      <p:ext uri="{BB962C8B-B14F-4D97-AF65-F5344CB8AC3E}">
        <p14:creationId xmlns:p14="http://schemas.microsoft.com/office/powerpoint/2010/main" val="2625087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
                                        </p:tgtEl>
                                      </p:cBhvr>
                                    </p:cmd>
                                  </p:childTnLst>
                                </p:cTn>
                              </p:par>
                            </p:childTnLst>
                          </p:cTn>
                        </p:par>
                      </p:childTnLst>
                    </p:cTn>
                  </p:par>
                </p:childTnLst>
              </p:cTn>
              <p:nextCondLst>
                <p:cond evt="onClick" delay="0">
                  <p:tgtEl>
                    <p:spTgt spid="25"/>
                  </p:tgtEl>
                </p:cond>
              </p:nextCondLst>
            </p:seq>
            <p:video>
              <p:cMediaNode vol="80000">
                <p:cTn id="7" fill="hold" display="0">
                  <p:stCondLst>
                    <p:cond delay="indefinite"/>
                  </p:stCondLst>
                </p:cTn>
                <p:tgtEl>
                  <p:spTgt spid="2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2"/>
          <p:cNvSpPr txBox="1">
            <a:spLocks noGrp="1"/>
          </p:cNvSpPr>
          <p:nvPr>
            <p:ph type="title"/>
          </p:nvPr>
        </p:nvSpPr>
        <p:spPr>
          <a:xfrm>
            <a:off x="945687" y="592759"/>
            <a:ext cx="11360800" cy="763600"/>
          </a:xfrm>
          <a:prstGeom prst="rect">
            <a:avLst/>
          </a:prstGeom>
        </p:spPr>
        <p:txBody>
          <a:bodyPr spcFirstLastPara="1" vert="horz" wrap="square" lIns="121900" tIns="121900" rIns="121900" bIns="121900" rtlCol="0" anchor="t" anchorCtr="0">
            <a:noAutofit/>
          </a:bodyPr>
          <a:lstStyle/>
          <a:p>
            <a:r>
              <a:rPr lang="en" dirty="0"/>
              <a:t>Tips </a:t>
            </a:r>
            <a:r>
              <a:rPr lang="en-US" dirty="0"/>
              <a:t>for these sessions</a:t>
            </a:r>
            <a:endParaRPr dirty="0"/>
          </a:p>
        </p:txBody>
      </p:sp>
      <p:sp>
        <p:nvSpPr>
          <p:cNvPr id="369" name="Google Shape;369;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Remember that computers are not actually that smart</a:t>
            </a:r>
            <a:r>
              <a:rPr lang="en" sz="3200">
                <a:solidFill>
                  <a:srgbClr val="333333"/>
                </a:solidFill>
              </a:rPr>
              <a:t>: R will do exactly what you tell it to do, even if that’s not what you want! Your code can’t have errors because R can’t figure out what you mean.</a:t>
            </a:r>
            <a:endParaRPr sz="3200">
              <a:solidFill>
                <a:srgbClr val="333333"/>
              </a:solidFill>
            </a:endParaRPr>
          </a:p>
          <a:p>
            <a:pPr indent="-507987">
              <a:buClr>
                <a:srgbClr val="333333"/>
              </a:buClr>
              <a:buSzPts val="2400"/>
            </a:pPr>
            <a:r>
              <a:rPr lang="en" sz="3200" b="1">
                <a:solidFill>
                  <a:srgbClr val="333333"/>
                </a:solidFill>
              </a:rPr>
              <a:t>Take the “copy, paste, and tweak” approach</a:t>
            </a:r>
            <a:r>
              <a:rPr lang="en" sz="3200">
                <a:solidFill>
                  <a:srgbClr val="333333"/>
                </a:solidFill>
              </a:rPr>
              <a:t>: It is often much easier to taking existing code that you know works and modify it to suit your ends, rather than trying to write new code from scratch. Exercise ctrl-C/ctrl-V!</a:t>
            </a:r>
            <a:endParaRPr sz="3200">
              <a:solidFill>
                <a:srgbClr val="333333"/>
              </a:solidFill>
            </a:endParaRPr>
          </a:p>
          <a:p>
            <a:pPr indent="0">
              <a:spcBef>
                <a:spcPts val="2533"/>
              </a:spcBef>
              <a:spcAft>
                <a:spcPts val="2533"/>
              </a:spcAft>
              <a:buNone/>
            </a:pPr>
            <a:endParaRPr sz="3200"/>
          </a:p>
        </p:txBody>
      </p:sp>
      <p:sp>
        <p:nvSpPr>
          <p:cNvPr id="2" name="TextBox 1"/>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13633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831200" y="611864"/>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a:t>
            </a:r>
            <a:r>
              <a:rPr lang="en-US" dirty="0"/>
              <a:t>for these sessions</a:t>
            </a:r>
            <a:endParaRPr dirty="0"/>
          </a:p>
          <a:p>
            <a:endParaRPr dirty="0"/>
          </a:p>
        </p:txBody>
      </p:sp>
      <p:sp>
        <p:nvSpPr>
          <p:cNvPr id="375" name="Google Shape;375;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The best way to learn to code is by doing</a:t>
            </a:r>
            <a:r>
              <a:rPr lang="en" sz="3200">
                <a:solidFill>
                  <a:srgbClr val="333333"/>
                </a:solidFill>
              </a:rPr>
              <a:t>: Find a project, make a goal, and push yourself to use R!</a:t>
            </a:r>
            <a:endParaRPr sz="3200">
              <a:solidFill>
                <a:srgbClr val="333333"/>
              </a:solidFill>
            </a:endParaRPr>
          </a:p>
          <a:p>
            <a:pPr indent="-507987">
              <a:buClr>
                <a:srgbClr val="333333"/>
              </a:buClr>
              <a:buSzPts val="2400"/>
            </a:pPr>
            <a:r>
              <a:rPr lang="en" sz="3200" b="1">
                <a:solidFill>
                  <a:srgbClr val="333333"/>
                </a:solidFill>
              </a:rPr>
              <a:t>Practice is key</a:t>
            </a:r>
            <a:r>
              <a:rPr lang="en" sz="3200">
                <a:solidFill>
                  <a:srgbClr val="333333"/>
                </a:solidFill>
              </a:rPr>
              <a:t>! </a:t>
            </a:r>
            <a:endParaRPr sz="3200"/>
          </a:p>
        </p:txBody>
      </p:sp>
      <p:sp>
        <p:nvSpPr>
          <p:cNvPr id="4" name="TextBox 3"/>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2984954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186020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15630</TotalTime>
  <Words>4085</Words>
  <Application>Microsoft Macintosh PowerPoint</Application>
  <PresentationFormat>Widescreen</PresentationFormat>
  <Paragraphs>525</Paragraphs>
  <Slides>51</Slides>
  <Notes>47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Arial Narrow</vt:lpstr>
      <vt:lpstr>Calibri</vt:lpstr>
      <vt:lpstr>Monaco</vt:lpstr>
      <vt:lpstr>Tw Cen MT</vt:lpstr>
      <vt:lpstr>Tw Cen MT Condensed</vt:lpstr>
      <vt:lpstr>Wingdings</vt:lpstr>
      <vt:lpstr>Wingdings 3</vt:lpstr>
      <vt:lpstr>Integral</vt:lpstr>
      <vt:lpstr>Laboratory Medicine Core Data Analysis</vt:lpstr>
      <vt:lpstr>Course Introduction</vt:lpstr>
      <vt:lpstr>Goals and Objectives</vt:lpstr>
      <vt:lpstr>Course Materials</vt:lpstr>
      <vt:lpstr>Lectures</vt:lpstr>
      <vt:lpstr>Tips for these sessions</vt:lpstr>
      <vt:lpstr>Tips for these sessions </vt:lpstr>
      <vt:lpstr>PowerPoint Presentation</vt:lpstr>
      <vt:lpstr>Getting Oriented to R </vt:lpstr>
      <vt:lpstr>What is R?</vt:lpstr>
      <vt:lpstr>RStudio:  The Portal to R</vt:lpstr>
      <vt:lpstr>RStudio:  In the Cloud… In Your Home</vt:lpstr>
      <vt:lpstr>Your Turn #1 </vt:lpstr>
      <vt:lpstr>PowerPoint Presentation</vt:lpstr>
      <vt:lpstr>PowerPoint Presentation</vt:lpstr>
      <vt:lpstr>PowerPoint Presentation</vt:lpstr>
      <vt:lpstr>Overview of the RStudio Environment </vt:lpstr>
      <vt:lpstr>The Basics of Coding </vt:lpstr>
      <vt:lpstr>The Basics of Coding:  Calculation</vt:lpstr>
      <vt:lpstr>Your Turn #2 </vt:lpstr>
      <vt:lpstr>What did you get?</vt:lpstr>
      <vt:lpstr>The Basics of Coding:  Functions</vt:lpstr>
      <vt:lpstr>Your Turn #3 </vt:lpstr>
      <vt:lpstr>Putting Functions to Work</vt:lpstr>
      <vt:lpstr>The Basics of Coding:  Objects</vt:lpstr>
      <vt:lpstr>Checking the Contents of an Object</vt:lpstr>
      <vt:lpstr>Checking the contents of an object</vt:lpstr>
      <vt:lpstr>Bending objects to your will</vt:lpstr>
      <vt:lpstr>Your Turn #4 </vt:lpstr>
      <vt:lpstr>The Basics of Coding:  Packages</vt:lpstr>
      <vt:lpstr>Getting Tidy in the Verse</vt:lpstr>
      <vt:lpstr>Installing and Loading Packages</vt:lpstr>
      <vt:lpstr>Your Turn #5 </vt:lpstr>
      <vt:lpstr>Importing Files &amp; Working with Dataframes </vt:lpstr>
      <vt:lpstr>Dataframes:  Beyond the Vector</vt:lpstr>
      <vt:lpstr>Working with your file system</vt:lpstr>
      <vt:lpstr>Where am I? Your working directory</vt:lpstr>
      <vt:lpstr>Reading comma separated or tab delimited files</vt:lpstr>
      <vt:lpstr>Viewing the Contents of a Dataframe</vt:lpstr>
      <vt:lpstr>Viewing the Contents of a Dataframe</vt:lpstr>
      <vt:lpstr>Your Turn #6</vt:lpstr>
      <vt:lpstr>What is NA?</vt:lpstr>
      <vt:lpstr>Reveal details about objects in Environment tab</vt:lpstr>
      <vt:lpstr>Each variable has a data type</vt:lpstr>
      <vt:lpstr>Data types/formats can be specified on input</vt:lpstr>
      <vt:lpstr>Your Turn #7</vt:lpstr>
      <vt:lpstr>Working with Dataframes at the Console</vt:lpstr>
      <vt:lpstr>Working with Dataframes at the Console</vt:lpstr>
      <vt:lpstr>Your Turn #8 </vt:lpstr>
      <vt:lpstr>Console… I only just knew you</vt:lpstr>
      <vt:lpstr>A Hero is Born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380</cp:revision>
  <cp:lastPrinted>2019-05-03T01:02:37Z</cp:lastPrinted>
  <dcterms:created xsi:type="dcterms:W3CDTF">2018-02-12T18:18:21Z</dcterms:created>
  <dcterms:modified xsi:type="dcterms:W3CDTF">2020-07-05T20:35:26Z</dcterms:modified>
</cp:coreProperties>
</file>